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9" Type="http://schemas.openxmlformats.org/officeDocument/2006/relationships/slideLayout" Target="../slideLayouts/slideLayout1.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8" Type="http://schemas.openxmlformats.org/officeDocument/2006/relationships/slideLayout" Target="../slideLayouts/slideLayout1.xml"/><Relationship Id="rId9"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437" y="2193250"/>
            <a:ext cx="7415927" cy="1892618"/>
          </a:xfrm>
          <a:prstGeom prst="rect">
            <a:avLst/>
          </a:prstGeom>
          <a:noFill/>
          <a:ln/>
        </p:spPr>
        <p:txBody>
          <a:bodyPr wrap="square" rtlCol="0" anchor="t"/>
          <a:lstStyle/>
          <a:p>
            <a:pPr indent="0" marL="0">
              <a:lnSpc>
                <a:spcPts val="7452"/>
              </a:lnSpc>
              <a:buNone/>
            </a:pPr>
            <a:r>
              <a:rPr lang="en-US" sz="5962" dirty="0">
                <a:solidFill>
                  <a:srgbClr val="C6BFEE"/>
                </a:solidFill>
                <a:latin typeface="Prompt" pitchFamily="34" charset="0"/>
                <a:ea typeface="Prompt" pitchFamily="34" charset="-122"/>
                <a:cs typeface="Prompt" pitchFamily="34" charset="-120"/>
              </a:rPr>
              <a:t>Digit Recognition with CNNs</a:t>
            </a:r>
            <a:endParaRPr lang="en-US" sz="5962" dirty="0"/>
          </a:p>
        </p:txBody>
      </p:sp>
      <p:sp>
        <p:nvSpPr>
          <p:cNvPr id="6" name="Text 2"/>
          <p:cNvSpPr/>
          <p:nvPr/>
        </p:nvSpPr>
        <p:spPr>
          <a:xfrm>
            <a:off x="6350437" y="4456152"/>
            <a:ext cx="7415927" cy="1580198"/>
          </a:xfrm>
          <a:prstGeom prst="rect">
            <a:avLst/>
          </a:prstGeom>
          <a:noFill/>
          <a:ln/>
        </p:spPr>
        <p:txBody>
          <a:bodyPr wrap="square" rtlCol="0" anchor="t"/>
          <a:lstStyle/>
          <a:p>
            <a:pPr indent="0" marL="0">
              <a:lnSpc>
                <a:spcPts val="3110"/>
              </a:lnSpc>
              <a:buNone/>
            </a:pPr>
            <a:r>
              <a:rPr lang="en-US" sz="1944" dirty="0">
                <a:solidFill>
                  <a:srgbClr val="DAD8E9"/>
                </a:solidFill>
                <a:latin typeface="Mukta" pitchFamily="34" charset="0"/>
                <a:ea typeface="Mukta" pitchFamily="34" charset="-122"/>
                <a:cs typeface="Mukta" pitchFamily="34" charset="-120"/>
              </a:rPr>
              <a:t>This project explores the power of Convolutional Neural Networks (CNNs) for building a digit recognition system. Using the MNIST dataset, we will delve into the process of training and evaluating a CNN model for accurate digit classification.</a:t>
            </a:r>
            <a:endParaRPr lang="en-US" sz="194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848689"/>
          </a:xfrm>
          <a:prstGeom prst="rect">
            <a:avLst/>
          </a:prstGeom>
        </p:spPr>
      </p:pic>
      <p:sp>
        <p:nvSpPr>
          <p:cNvPr id="5" name="Text 1"/>
          <p:cNvSpPr/>
          <p:nvPr/>
        </p:nvSpPr>
        <p:spPr>
          <a:xfrm>
            <a:off x="797600" y="3475315"/>
            <a:ext cx="9421654" cy="633055"/>
          </a:xfrm>
          <a:prstGeom prst="rect">
            <a:avLst/>
          </a:prstGeom>
          <a:noFill/>
          <a:ln/>
        </p:spPr>
        <p:txBody>
          <a:bodyPr wrap="none" rtlCol="0" anchor="t"/>
          <a:lstStyle/>
          <a:p>
            <a:pPr indent="0" marL="0">
              <a:lnSpc>
                <a:spcPts val="4985"/>
              </a:lnSpc>
              <a:buNone/>
            </a:pPr>
            <a:r>
              <a:rPr lang="en-US" sz="3988" dirty="0">
                <a:solidFill>
                  <a:srgbClr val="C6BFEE"/>
                </a:solidFill>
                <a:latin typeface="Prompt" pitchFamily="34" charset="0"/>
                <a:ea typeface="Prompt" pitchFamily="34" charset="-122"/>
                <a:cs typeface="Prompt" pitchFamily="34" charset="-120"/>
              </a:rPr>
              <a:t>Convolutional Neural Networks (CNNs)</a:t>
            </a:r>
            <a:endParaRPr lang="en-US" sz="3988" dirty="0"/>
          </a:p>
        </p:txBody>
      </p:sp>
      <p:sp>
        <p:nvSpPr>
          <p:cNvPr id="6" name="Text 2"/>
          <p:cNvSpPr/>
          <p:nvPr/>
        </p:nvSpPr>
        <p:spPr>
          <a:xfrm>
            <a:off x="797600" y="4450199"/>
            <a:ext cx="13035201" cy="729139"/>
          </a:xfrm>
          <a:prstGeom prst="rect">
            <a:avLst/>
          </a:prstGeom>
          <a:noFill/>
          <a:ln/>
        </p:spPr>
        <p:txBody>
          <a:bodyPr wrap="square" rtlCol="0" anchor="t"/>
          <a:lstStyle/>
          <a:p>
            <a:pPr indent="0" marL="0">
              <a:lnSpc>
                <a:spcPts val="2871"/>
              </a:lnSpc>
              <a:buNone/>
            </a:pPr>
            <a:r>
              <a:rPr lang="en-US" sz="1794" dirty="0">
                <a:solidFill>
                  <a:srgbClr val="DAD8E9"/>
                </a:solidFill>
                <a:latin typeface="Mukta" pitchFamily="34" charset="0"/>
                <a:ea typeface="Mukta" pitchFamily="34" charset="-122"/>
                <a:cs typeface="Mukta" pitchFamily="34" charset="-120"/>
              </a:rPr>
              <a:t>CNNs are a specialized type of neural network designed for image processing tasks. They excel at recognizing patterns in images due to their convolutional layers, which extract features and reduce data dimensionality.</a:t>
            </a:r>
            <a:endParaRPr lang="en-US" sz="1794" dirty="0"/>
          </a:p>
        </p:txBody>
      </p:sp>
      <p:sp>
        <p:nvSpPr>
          <p:cNvPr id="7" name="Shape 3"/>
          <p:cNvSpPr/>
          <p:nvPr/>
        </p:nvSpPr>
        <p:spPr>
          <a:xfrm>
            <a:off x="797600" y="5692021"/>
            <a:ext cx="512683" cy="512683"/>
          </a:xfrm>
          <a:prstGeom prst="roundRect">
            <a:avLst>
              <a:gd name="adj" fmla="val 18670"/>
            </a:avLst>
          </a:prstGeom>
          <a:solidFill>
            <a:srgbClr val="542C49"/>
          </a:solidFill>
          <a:ln w="7620">
            <a:solidFill>
              <a:srgbClr val="6D4562"/>
            </a:solidFill>
            <a:prstDash val="solid"/>
          </a:ln>
        </p:spPr>
      </p:sp>
      <p:sp>
        <p:nvSpPr>
          <p:cNvPr id="8" name="Text 4"/>
          <p:cNvSpPr/>
          <p:nvPr/>
        </p:nvSpPr>
        <p:spPr>
          <a:xfrm>
            <a:off x="997029" y="5796439"/>
            <a:ext cx="113705" cy="303848"/>
          </a:xfrm>
          <a:prstGeom prst="rect">
            <a:avLst/>
          </a:prstGeom>
          <a:noFill/>
          <a:ln/>
        </p:spPr>
        <p:txBody>
          <a:bodyPr wrap="none" rtlCol="0" anchor="t"/>
          <a:lstStyle/>
          <a:p>
            <a:pPr algn="ctr" indent="0" marL="0">
              <a:lnSpc>
                <a:spcPts val="2393"/>
              </a:lnSpc>
              <a:buNone/>
            </a:pPr>
            <a:r>
              <a:rPr lang="en-US" sz="2393" dirty="0">
                <a:solidFill>
                  <a:srgbClr val="DAD8E9"/>
                </a:solidFill>
                <a:latin typeface="Prompt" pitchFamily="34" charset="0"/>
                <a:ea typeface="Prompt" pitchFamily="34" charset="-122"/>
                <a:cs typeface="Prompt" pitchFamily="34" charset="-120"/>
              </a:rPr>
              <a:t>1</a:t>
            </a:r>
            <a:endParaRPr lang="en-US" sz="2393" dirty="0"/>
          </a:p>
        </p:txBody>
      </p:sp>
      <p:sp>
        <p:nvSpPr>
          <p:cNvPr id="9" name="Text 5"/>
          <p:cNvSpPr/>
          <p:nvPr/>
        </p:nvSpPr>
        <p:spPr>
          <a:xfrm>
            <a:off x="1538168" y="5692021"/>
            <a:ext cx="2532102" cy="316468"/>
          </a:xfrm>
          <a:prstGeom prst="rect">
            <a:avLst/>
          </a:prstGeom>
          <a:noFill/>
          <a:ln/>
        </p:spPr>
        <p:txBody>
          <a:bodyPr wrap="none" rtlCol="0" anchor="t"/>
          <a:lstStyle/>
          <a:p>
            <a:pPr indent="0" marL="0">
              <a:lnSpc>
                <a:spcPts val="2492"/>
              </a:lnSpc>
              <a:buNone/>
            </a:pPr>
            <a:r>
              <a:rPr lang="en-US" sz="1994" dirty="0">
                <a:solidFill>
                  <a:srgbClr val="DAD8E9"/>
                </a:solidFill>
                <a:latin typeface="Prompt" pitchFamily="34" charset="0"/>
                <a:ea typeface="Prompt" pitchFamily="34" charset="-122"/>
                <a:cs typeface="Prompt" pitchFamily="34" charset="-120"/>
              </a:rPr>
              <a:t>Feature Extraction</a:t>
            </a:r>
            <a:endParaRPr lang="en-US" sz="1994" dirty="0"/>
          </a:p>
        </p:txBody>
      </p:sp>
      <p:sp>
        <p:nvSpPr>
          <p:cNvPr id="10" name="Text 6"/>
          <p:cNvSpPr/>
          <p:nvPr/>
        </p:nvSpPr>
        <p:spPr>
          <a:xfrm>
            <a:off x="1538168" y="6145173"/>
            <a:ext cx="3452574" cy="1093708"/>
          </a:xfrm>
          <a:prstGeom prst="rect">
            <a:avLst/>
          </a:prstGeom>
          <a:noFill/>
          <a:ln/>
        </p:spPr>
        <p:txBody>
          <a:bodyPr wrap="square" rtlCol="0" anchor="t"/>
          <a:lstStyle/>
          <a:p>
            <a:pPr indent="0" marL="0">
              <a:lnSpc>
                <a:spcPts val="2871"/>
              </a:lnSpc>
              <a:buNone/>
            </a:pPr>
            <a:r>
              <a:rPr lang="en-US" sz="1794" dirty="0">
                <a:solidFill>
                  <a:srgbClr val="DAD8E9"/>
                </a:solidFill>
                <a:latin typeface="Mukta" pitchFamily="34" charset="0"/>
                <a:ea typeface="Mukta" pitchFamily="34" charset="-122"/>
                <a:cs typeface="Mukta" pitchFamily="34" charset="-120"/>
              </a:rPr>
              <a:t>Convolutional layers use filters to identify features like edges, corners, and textures in images.</a:t>
            </a:r>
            <a:endParaRPr lang="en-US" sz="1794" dirty="0"/>
          </a:p>
        </p:txBody>
      </p:sp>
      <p:sp>
        <p:nvSpPr>
          <p:cNvPr id="11" name="Shape 7"/>
          <p:cNvSpPr/>
          <p:nvPr/>
        </p:nvSpPr>
        <p:spPr>
          <a:xfrm>
            <a:off x="5218628" y="5692021"/>
            <a:ext cx="512683" cy="512683"/>
          </a:xfrm>
          <a:prstGeom prst="roundRect">
            <a:avLst>
              <a:gd name="adj" fmla="val 18670"/>
            </a:avLst>
          </a:prstGeom>
          <a:solidFill>
            <a:srgbClr val="542C49"/>
          </a:solidFill>
          <a:ln w="7620">
            <a:solidFill>
              <a:srgbClr val="6D4562"/>
            </a:solidFill>
            <a:prstDash val="solid"/>
          </a:ln>
        </p:spPr>
      </p:sp>
      <p:sp>
        <p:nvSpPr>
          <p:cNvPr id="12" name="Text 8"/>
          <p:cNvSpPr/>
          <p:nvPr/>
        </p:nvSpPr>
        <p:spPr>
          <a:xfrm>
            <a:off x="5386030" y="5796439"/>
            <a:ext cx="177760" cy="303848"/>
          </a:xfrm>
          <a:prstGeom prst="rect">
            <a:avLst/>
          </a:prstGeom>
          <a:noFill/>
          <a:ln/>
        </p:spPr>
        <p:txBody>
          <a:bodyPr wrap="none" rtlCol="0" anchor="t"/>
          <a:lstStyle/>
          <a:p>
            <a:pPr algn="ctr" indent="0" marL="0">
              <a:lnSpc>
                <a:spcPts val="2393"/>
              </a:lnSpc>
              <a:buNone/>
            </a:pPr>
            <a:r>
              <a:rPr lang="en-US" sz="2393" dirty="0">
                <a:solidFill>
                  <a:srgbClr val="DAD8E9"/>
                </a:solidFill>
                <a:latin typeface="Prompt" pitchFamily="34" charset="0"/>
                <a:ea typeface="Prompt" pitchFamily="34" charset="-122"/>
                <a:cs typeface="Prompt" pitchFamily="34" charset="-120"/>
              </a:rPr>
              <a:t>2</a:t>
            </a:r>
            <a:endParaRPr lang="en-US" sz="2393" dirty="0"/>
          </a:p>
        </p:txBody>
      </p:sp>
      <p:sp>
        <p:nvSpPr>
          <p:cNvPr id="13" name="Text 9"/>
          <p:cNvSpPr/>
          <p:nvPr/>
        </p:nvSpPr>
        <p:spPr>
          <a:xfrm>
            <a:off x="5959197" y="5692021"/>
            <a:ext cx="2532102" cy="316468"/>
          </a:xfrm>
          <a:prstGeom prst="rect">
            <a:avLst/>
          </a:prstGeom>
          <a:noFill/>
          <a:ln/>
        </p:spPr>
        <p:txBody>
          <a:bodyPr wrap="none" rtlCol="0" anchor="t"/>
          <a:lstStyle/>
          <a:p>
            <a:pPr indent="0" marL="0">
              <a:lnSpc>
                <a:spcPts val="2492"/>
              </a:lnSpc>
              <a:buNone/>
            </a:pPr>
            <a:r>
              <a:rPr lang="en-US" sz="1994" dirty="0">
                <a:solidFill>
                  <a:srgbClr val="DAD8E9"/>
                </a:solidFill>
                <a:latin typeface="Prompt" pitchFamily="34" charset="0"/>
                <a:ea typeface="Prompt" pitchFamily="34" charset="-122"/>
                <a:cs typeface="Prompt" pitchFamily="34" charset="-120"/>
              </a:rPr>
              <a:t>Pooling Layers</a:t>
            </a:r>
            <a:endParaRPr lang="en-US" sz="1994" dirty="0"/>
          </a:p>
        </p:txBody>
      </p:sp>
      <p:sp>
        <p:nvSpPr>
          <p:cNvPr id="14" name="Text 10"/>
          <p:cNvSpPr/>
          <p:nvPr/>
        </p:nvSpPr>
        <p:spPr>
          <a:xfrm>
            <a:off x="5959197" y="6145173"/>
            <a:ext cx="3452574" cy="1458278"/>
          </a:xfrm>
          <a:prstGeom prst="rect">
            <a:avLst/>
          </a:prstGeom>
          <a:noFill/>
          <a:ln/>
        </p:spPr>
        <p:txBody>
          <a:bodyPr wrap="square" rtlCol="0" anchor="t"/>
          <a:lstStyle/>
          <a:p>
            <a:pPr indent="0" marL="0">
              <a:lnSpc>
                <a:spcPts val="2871"/>
              </a:lnSpc>
              <a:buNone/>
            </a:pPr>
            <a:r>
              <a:rPr lang="en-US" sz="1794" dirty="0">
                <a:solidFill>
                  <a:srgbClr val="DAD8E9"/>
                </a:solidFill>
                <a:latin typeface="Mukta" pitchFamily="34" charset="0"/>
                <a:ea typeface="Mukta" pitchFamily="34" charset="-122"/>
                <a:cs typeface="Mukta" pitchFamily="34" charset="-120"/>
              </a:rPr>
              <a:t>Pooling layers downsample the feature maps, reducing their size while retaining important information.</a:t>
            </a:r>
            <a:endParaRPr lang="en-US" sz="1794" dirty="0"/>
          </a:p>
        </p:txBody>
      </p:sp>
      <p:sp>
        <p:nvSpPr>
          <p:cNvPr id="15" name="Shape 11"/>
          <p:cNvSpPr/>
          <p:nvPr/>
        </p:nvSpPr>
        <p:spPr>
          <a:xfrm>
            <a:off x="9639657" y="5692021"/>
            <a:ext cx="512683" cy="512683"/>
          </a:xfrm>
          <a:prstGeom prst="roundRect">
            <a:avLst>
              <a:gd name="adj" fmla="val 18670"/>
            </a:avLst>
          </a:prstGeom>
          <a:solidFill>
            <a:srgbClr val="542C49"/>
          </a:solidFill>
          <a:ln w="7620">
            <a:solidFill>
              <a:srgbClr val="6D4562"/>
            </a:solidFill>
            <a:prstDash val="solid"/>
          </a:ln>
        </p:spPr>
      </p:sp>
      <p:sp>
        <p:nvSpPr>
          <p:cNvPr id="16" name="Text 12"/>
          <p:cNvSpPr/>
          <p:nvPr/>
        </p:nvSpPr>
        <p:spPr>
          <a:xfrm>
            <a:off x="9807893" y="5796439"/>
            <a:ext cx="176212" cy="303848"/>
          </a:xfrm>
          <a:prstGeom prst="rect">
            <a:avLst/>
          </a:prstGeom>
          <a:noFill/>
          <a:ln/>
        </p:spPr>
        <p:txBody>
          <a:bodyPr wrap="none" rtlCol="0" anchor="t"/>
          <a:lstStyle/>
          <a:p>
            <a:pPr algn="ctr" indent="0" marL="0">
              <a:lnSpc>
                <a:spcPts val="2393"/>
              </a:lnSpc>
              <a:buNone/>
            </a:pPr>
            <a:r>
              <a:rPr lang="en-US" sz="2393" dirty="0">
                <a:solidFill>
                  <a:srgbClr val="DAD8E9"/>
                </a:solidFill>
                <a:latin typeface="Prompt" pitchFamily="34" charset="0"/>
                <a:ea typeface="Prompt" pitchFamily="34" charset="-122"/>
                <a:cs typeface="Prompt" pitchFamily="34" charset="-120"/>
              </a:rPr>
              <a:t>3</a:t>
            </a:r>
            <a:endParaRPr lang="en-US" sz="2393" dirty="0"/>
          </a:p>
        </p:txBody>
      </p:sp>
      <p:sp>
        <p:nvSpPr>
          <p:cNvPr id="17" name="Text 13"/>
          <p:cNvSpPr/>
          <p:nvPr/>
        </p:nvSpPr>
        <p:spPr>
          <a:xfrm>
            <a:off x="10380226" y="5692021"/>
            <a:ext cx="2883218" cy="316468"/>
          </a:xfrm>
          <a:prstGeom prst="rect">
            <a:avLst/>
          </a:prstGeom>
          <a:noFill/>
          <a:ln/>
        </p:spPr>
        <p:txBody>
          <a:bodyPr wrap="none" rtlCol="0" anchor="t"/>
          <a:lstStyle/>
          <a:p>
            <a:pPr indent="0" marL="0">
              <a:lnSpc>
                <a:spcPts val="2492"/>
              </a:lnSpc>
              <a:buNone/>
            </a:pPr>
            <a:r>
              <a:rPr lang="en-US" sz="1994" dirty="0">
                <a:solidFill>
                  <a:srgbClr val="DAD8E9"/>
                </a:solidFill>
                <a:latin typeface="Prompt" pitchFamily="34" charset="0"/>
                <a:ea typeface="Prompt" pitchFamily="34" charset="-122"/>
                <a:cs typeface="Prompt" pitchFamily="34" charset="-120"/>
              </a:rPr>
              <a:t>Fully Connected Layers</a:t>
            </a:r>
            <a:endParaRPr lang="en-US" sz="1994" dirty="0"/>
          </a:p>
        </p:txBody>
      </p:sp>
      <p:sp>
        <p:nvSpPr>
          <p:cNvPr id="18" name="Text 14"/>
          <p:cNvSpPr/>
          <p:nvPr/>
        </p:nvSpPr>
        <p:spPr>
          <a:xfrm>
            <a:off x="10380226" y="6145173"/>
            <a:ext cx="3452574" cy="1458278"/>
          </a:xfrm>
          <a:prstGeom prst="rect">
            <a:avLst/>
          </a:prstGeom>
          <a:noFill/>
          <a:ln/>
        </p:spPr>
        <p:txBody>
          <a:bodyPr wrap="square" rtlCol="0" anchor="t"/>
          <a:lstStyle/>
          <a:p>
            <a:pPr indent="0" marL="0">
              <a:lnSpc>
                <a:spcPts val="2871"/>
              </a:lnSpc>
              <a:buNone/>
            </a:pPr>
            <a:r>
              <a:rPr lang="en-US" sz="1794" dirty="0">
                <a:solidFill>
                  <a:srgbClr val="DAD8E9"/>
                </a:solidFill>
                <a:latin typeface="Mukta" pitchFamily="34" charset="0"/>
                <a:ea typeface="Mukta" pitchFamily="34" charset="-122"/>
                <a:cs typeface="Mukta" pitchFamily="34" charset="-120"/>
              </a:rPr>
              <a:t>These layers learn complex relationships between features and produce the final classification output.</a:t>
            </a:r>
            <a:endParaRPr lang="en-US" sz="1794"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864037" y="1869162"/>
            <a:ext cx="5486400" cy="685800"/>
          </a:xfrm>
          <a:prstGeom prst="rect">
            <a:avLst/>
          </a:prstGeom>
          <a:noFill/>
          <a:ln/>
        </p:spPr>
        <p:txBody>
          <a:bodyPr wrap="none" rtlCol="0" anchor="t"/>
          <a:lstStyle/>
          <a:p>
            <a:pPr indent="0" marL="0">
              <a:lnSpc>
                <a:spcPts val="5400"/>
              </a:lnSpc>
              <a:buNone/>
            </a:pPr>
            <a:r>
              <a:rPr lang="en-US" sz="4320" dirty="0">
                <a:solidFill>
                  <a:srgbClr val="C6BFEE"/>
                </a:solidFill>
                <a:latin typeface="Prompt" pitchFamily="34" charset="0"/>
                <a:ea typeface="Prompt" pitchFamily="34" charset="-122"/>
                <a:cs typeface="Prompt" pitchFamily="34" charset="-120"/>
              </a:rPr>
              <a:t>The MNIST Dataset</a:t>
            </a:r>
            <a:endParaRPr lang="en-US" sz="4320" dirty="0"/>
          </a:p>
        </p:txBody>
      </p:sp>
      <p:sp>
        <p:nvSpPr>
          <p:cNvPr id="5" name="Text 2"/>
          <p:cNvSpPr/>
          <p:nvPr/>
        </p:nvSpPr>
        <p:spPr>
          <a:xfrm>
            <a:off x="864037" y="3048714"/>
            <a:ext cx="12902327" cy="790099"/>
          </a:xfrm>
          <a:prstGeom prst="rect">
            <a:avLst/>
          </a:prstGeom>
          <a:noFill/>
          <a:ln/>
        </p:spPr>
        <p:txBody>
          <a:bodyPr wrap="square" rtlCol="0" anchor="t"/>
          <a:lstStyle/>
          <a:p>
            <a:pPr indent="0" marL="0">
              <a:lnSpc>
                <a:spcPts val="3110"/>
              </a:lnSpc>
              <a:buNone/>
            </a:pPr>
            <a:r>
              <a:rPr lang="en-US" sz="1944" dirty="0">
                <a:solidFill>
                  <a:srgbClr val="DAD8E9"/>
                </a:solidFill>
                <a:latin typeface="Mukta" pitchFamily="34" charset="0"/>
                <a:ea typeface="Mukta" pitchFamily="34" charset="-122"/>
                <a:cs typeface="Mukta" pitchFamily="34" charset="-120"/>
              </a:rPr>
              <a:t>The MNIST dataset contains a large collection of handwritten digits, each labeled with its corresponding value. This dataset is widely used for training and evaluating image classification models, providing a benchmark for digit recognition tasks.</a:t>
            </a:r>
            <a:endParaRPr lang="en-US" sz="1944" dirty="0"/>
          </a:p>
        </p:txBody>
      </p:sp>
      <p:sp>
        <p:nvSpPr>
          <p:cNvPr id="6" name="Text 3"/>
          <p:cNvSpPr/>
          <p:nvPr/>
        </p:nvSpPr>
        <p:spPr>
          <a:xfrm>
            <a:off x="864037" y="4363283"/>
            <a:ext cx="2743200" cy="342900"/>
          </a:xfrm>
          <a:prstGeom prst="rect">
            <a:avLst/>
          </a:prstGeom>
          <a:noFill/>
          <a:ln/>
        </p:spPr>
        <p:txBody>
          <a:bodyPr wrap="none" rtlCol="0" anchor="t"/>
          <a:lstStyle/>
          <a:p>
            <a:pPr indent="0" marL="0">
              <a:lnSpc>
                <a:spcPts val="2700"/>
              </a:lnSpc>
              <a:buNone/>
            </a:pPr>
            <a:r>
              <a:rPr lang="en-US" sz="2160" dirty="0">
                <a:solidFill>
                  <a:srgbClr val="C6BFEE"/>
                </a:solidFill>
                <a:latin typeface="Prompt" pitchFamily="34" charset="0"/>
                <a:ea typeface="Prompt" pitchFamily="34" charset="-122"/>
                <a:cs typeface="Prompt" pitchFamily="34" charset="-120"/>
              </a:rPr>
              <a:t>Training Data</a:t>
            </a:r>
            <a:endParaRPr lang="en-US" sz="2160" dirty="0"/>
          </a:p>
        </p:txBody>
      </p:sp>
      <p:sp>
        <p:nvSpPr>
          <p:cNvPr id="7" name="Text 4"/>
          <p:cNvSpPr/>
          <p:nvPr/>
        </p:nvSpPr>
        <p:spPr>
          <a:xfrm>
            <a:off x="864037" y="4953000"/>
            <a:ext cx="3898821" cy="1185148"/>
          </a:xfrm>
          <a:prstGeom prst="rect">
            <a:avLst/>
          </a:prstGeom>
          <a:noFill/>
          <a:ln/>
        </p:spPr>
        <p:txBody>
          <a:bodyPr wrap="square" rtlCol="0" anchor="t"/>
          <a:lstStyle/>
          <a:p>
            <a:pPr indent="0" marL="0">
              <a:lnSpc>
                <a:spcPts val="3110"/>
              </a:lnSpc>
              <a:buNone/>
            </a:pPr>
            <a:r>
              <a:rPr lang="en-US" sz="1944" dirty="0">
                <a:solidFill>
                  <a:srgbClr val="DAD8E9"/>
                </a:solidFill>
                <a:latin typeface="Mukta" pitchFamily="34" charset="0"/>
                <a:ea typeface="Mukta" pitchFamily="34" charset="-122"/>
                <a:cs typeface="Mukta" pitchFamily="34" charset="-120"/>
              </a:rPr>
              <a:t>The dataset is split into training and testing sets, allowing for model evaluation after training.</a:t>
            </a:r>
            <a:endParaRPr lang="en-US" sz="1944" dirty="0"/>
          </a:p>
        </p:txBody>
      </p:sp>
      <p:sp>
        <p:nvSpPr>
          <p:cNvPr id="8" name="Text 5"/>
          <p:cNvSpPr/>
          <p:nvPr/>
        </p:nvSpPr>
        <p:spPr>
          <a:xfrm>
            <a:off x="5372695" y="4363283"/>
            <a:ext cx="2743200" cy="342900"/>
          </a:xfrm>
          <a:prstGeom prst="rect">
            <a:avLst/>
          </a:prstGeom>
          <a:noFill/>
          <a:ln/>
        </p:spPr>
        <p:txBody>
          <a:bodyPr wrap="none" rtlCol="0" anchor="t"/>
          <a:lstStyle/>
          <a:p>
            <a:pPr indent="0" marL="0">
              <a:lnSpc>
                <a:spcPts val="2700"/>
              </a:lnSpc>
              <a:buNone/>
            </a:pPr>
            <a:r>
              <a:rPr lang="en-US" sz="2160" dirty="0">
                <a:solidFill>
                  <a:srgbClr val="C6BFEE"/>
                </a:solidFill>
                <a:latin typeface="Prompt" pitchFamily="34" charset="0"/>
                <a:ea typeface="Prompt" pitchFamily="34" charset="-122"/>
                <a:cs typeface="Prompt" pitchFamily="34" charset="-120"/>
              </a:rPr>
              <a:t>Image Size</a:t>
            </a:r>
            <a:endParaRPr lang="en-US" sz="2160" dirty="0"/>
          </a:p>
        </p:txBody>
      </p:sp>
      <p:sp>
        <p:nvSpPr>
          <p:cNvPr id="9" name="Text 6"/>
          <p:cNvSpPr/>
          <p:nvPr/>
        </p:nvSpPr>
        <p:spPr>
          <a:xfrm>
            <a:off x="5372695" y="4953000"/>
            <a:ext cx="3898821" cy="1185148"/>
          </a:xfrm>
          <a:prstGeom prst="rect">
            <a:avLst/>
          </a:prstGeom>
          <a:noFill/>
          <a:ln/>
        </p:spPr>
        <p:txBody>
          <a:bodyPr wrap="square" rtlCol="0" anchor="t"/>
          <a:lstStyle/>
          <a:p>
            <a:pPr indent="0" marL="0">
              <a:lnSpc>
                <a:spcPts val="3110"/>
              </a:lnSpc>
              <a:buNone/>
            </a:pPr>
            <a:r>
              <a:rPr lang="en-US" sz="1944" dirty="0">
                <a:solidFill>
                  <a:srgbClr val="DAD8E9"/>
                </a:solidFill>
                <a:latin typeface="Mukta" pitchFamily="34" charset="0"/>
                <a:ea typeface="Mukta" pitchFamily="34" charset="-122"/>
                <a:cs typeface="Mukta" pitchFamily="34" charset="-120"/>
              </a:rPr>
              <a:t>Each image in MNIST is a grayscale image with a resolution of 28x28 pixels.</a:t>
            </a:r>
            <a:endParaRPr lang="en-US" sz="1944" dirty="0"/>
          </a:p>
        </p:txBody>
      </p:sp>
      <p:sp>
        <p:nvSpPr>
          <p:cNvPr id="10" name="Text 7"/>
          <p:cNvSpPr/>
          <p:nvPr/>
        </p:nvSpPr>
        <p:spPr>
          <a:xfrm>
            <a:off x="9881354" y="4363283"/>
            <a:ext cx="2743200" cy="342900"/>
          </a:xfrm>
          <a:prstGeom prst="rect">
            <a:avLst/>
          </a:prstGeom>
          <a:noFill/>
          <a:ln/>
        </p:spPr>
        <p:txBody>
          <a:bodyPr wrap="none" rtlCol="0" anchor="t"/>
          <a:lstStyle/>
          <a:p>
            <a:pPr indent="0" marL="0">
              <a:lnSpc>
                <a:spcPts val="2700"/>
              </a:lnSpc>
              <a:buNone/>
            </a:pPr>
            <a:r>
              <a:rPr lang="en-US" sz="2160" dirty="0">
                <a:solidFill>
                  <a:srgbClr val="C6BFEE"/>
                </a:solidFill>
                <a:latin typeface="Prompt" pitchFamily="34" charset="0"/>
                <a:ea typeface="Prompt" pitchFamily="34" charset="-122"/>
                <a:cs typeface="Prompt" pitchFamily="34" charset="-120"/>
              </a:rPr>
              <a:t>Class Labels</a:t>
            </a:r>
            <a:endParaRPr lang="en-US" sz="2160" dirty="0"/>
          </a:p>
        </p:txBody>
      </p:sp>
      <p:sp>
        <p:nvSpPr>
          <p:cNvPr id="11" name="Text 8"/>
          <p:cNvSpPr/>
          <p:nvPr/>
        </p:nvSpPr>
        <p:spPr>
          <a:xfrm>
            <a:off x="9881354" y="4953000"/>
            <a:ext cx="3898821" cy="1185148"/>
          </a:xfrm>
          <a:prstGeom prst="rect">
            <a:avLst/>
          </a:prstGeom>
          <a:noFill/>
          <a:ln/>
        </p:spPr>
        <p:txBody>
          <a:bodyPr wrap="square" rtlCol="0" anchor="t"/>
          <a:lstStyle/>
          <a:p>
            <a:pPr indent="0" marL="0">
              <a:lnSpc>
                <a:spcPts val="3110"/>
              </a:lnSpc>
              <a:buNone/>
            </a:pPr>
            <a:r>
              <a:rPr lang="en-US" sz="1944" dirty="0">
                <a:solidFill>
                  <a:srgbClr val="DAD8E9"/>
                </a:solidFill>
                <a:latin typeface="Mukta" pitchFamily="34" charset="0"/>
                <a:ea typeface="Mukta" pitchFamily="34" charset="-122"/>
                <a:cs typeface="Mukta" pitchFamily="34" charset="-120"/>
              </a:rPr>
              <a:t>Each image is labeled with a corresponding digit, ranging from 0 to 9.</a:t>
            </a:r>
            <a:endParaRPr lang="en-US" sz="1944"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85086" y="538282"/>
            <a:ext cx="7773829" cy="1087517"/>
          </a:xfrm>
          <a:prstGeom prst="rect">
            <a:avLst/>
          </a:prstGeom>
          <a:noFill/>
          <a:ln/>
        </p:spPr>
        <p:txBody>
          <a:bodyPr wrap="square" rtlCol="0" anchor="t"/>
          <a:lstStyle/>
          <a:p>
            <a:pPr indent="0" marL="0">
              <a:lnSpc>
                <a:spcPts val="4282"/>
              </a:lnSpc>
              <a:buNone/>
            </a:pPr>
            <a:r>
              <a:rPr lang="en-US" sz="3426" dirty="0">
                <a:solidFill>
                  <a:srgbClr val="C6BFEE"/>
                </a:solidFill>
                <a:latin typeface="Prompt" pitchFamily="34" charset="0"/>
                <a:ea typeface="Prompt" pitchFamily="34" charset="-122"/>
                <a:cs typeface="Prompt" pitchFamily="34" charset="-120"/>
              </a:rPr>
              <a:t>Data Preprocessing and Augmentation</a:t>
            </a:r>
            <a:endParaRPr lang="en-US" sz="3426" dirty="0"/>
          </a:p>
        </p:txBody>
      </p:sp>
      <p:sp>
        <p:nvSpPr>
          <p:cNvPr id="6" name="Text 2"/>
          <p:cNvSpPr/>
          <p:nvPr/>
        </p:nvSpPr>
        <p:spPr>
          <a:xfrm>
            <a:off x="685086" y="1919407"/>
            <a:ext cx="7773829" cy="939403"/>
          </a:xfrm>
          <a:prstGeom prst="rect">
            <a:avLst/>
          </a:prstGeom>
          <a:noFill/>
          <a:ln/>
        </p:spPr>
        <p:txBody>
          <a:bodyPr wrap="square" rtlCol="0" anchor="t"/>
          <a:lstStyle/>
          <a:p>
            <a:pPr indent="0" marL="0">
              <a:lnSpc>
                <a:spcPts val="2466"/>
              </a:lnSpc>
              <a:buNone/>
            </a:pPr>
            <a:r>
              <a:rPr lang="en-US" sz="1541" dirty="0">
                <a:solidFill>
                  <a:srgbClr val="DAD8E9"/>
                </a:solidFill>
                <a:latin typeface="Mukta" pitchFamily="34" charset="0"/>
                <a:ea typeface="Mukta" pitchFamily="34" charset="-122"/>
                <a:cs typeface="Mukta" pitchFamily="34" charset="-120"/>
              </a:rPr>
              <a:t>Before training a CNN, it is crucial to preprocess the data to improve the model's performance. This involves scaling image values, augmenting data for diversity, and preparing the data for training.</a:t>
            </a:r>
            <a:endParaRPr lang="en-US" sz="1541" dirty="0"/>
          </a:p>
        </p:txBody>
      </p:sp>
      <p:sp>
        <p:nvSpPr>
          <p:cNvPr id="7" name="Shape 3"/>
          <p:cNvSpPr/>
          <p:nvPr/>
        </p:nvSpPr>
        <p:spPr>
          <a:xfrm>
            <a:off x="967264" y="3078956"/>
            <a:ext cx="22860" cy="4612362"/>
          </a:xfrm>
          <a:prstGeom prst="roundRect">
            <a:avLst>
              <a:gd name="adj" fmla="val 359683"/>
            </a:avLst>
          </a:prstGeom>
          <a:solidFill>
            <a:srgbClr val="6D4562"/>
          </a:solidFill>
          <a:ln/>
        </p:spPr>
      </p:sp>
      <p:sp>
        <p:nvSpPr>
          <p:cNvPr id="8" name="Shape 4"/>
          <p:cNvSpPr/>
          <p:nvPr/>
        </p:nvSpPr>
        <p:spPr>
          <a:xfrm>
            <a:off x="1176040" y="3507819"/>
            <a:ext cx="685086" cy="22860"/>
          </a:xfrm>
          <a:prstGeom prst="roundRect">
            <a:avLst>
              <a:gd name="adj" fmla="val 359683"/>
            </a:avLst>
          </a:prstGeom>
          <a:solidFill>
            <a:srgbClr val="6D4562"/>
          </a:solidFill>
          <a:ln/>
        </p:spPr>
      </p:sp>
      <p:sp>
        <p:nvSpPr>
          <p:cNvPr id="9" name="Shape 5"/>
          <p:cNvSpPr/>
          <p:nvPr/>
        </p:nvSpPr>
        <p:spPr>
          <a:xfrm>
            <a:off x="758488" y="3299103"/>
            <a:ext cx="440412" cy="440412"/>
          </a:xfrm>
          <a:prstGeom prst="roundRect">
            <a:avLst>
              <a:gd name="adj" fmla="val 18670"/>
            </a:avLst>
          </a:prstGeom>
          <a:solidFill>
            <a:srgbClr val="542C49"/>
          </a:solidFill>
          <a:ln w="7620">
            <a:solidFill>
              <a:srgbClr val="6D4562"/>
            </a:solidFill>
            <a:prstDash val="solid"/>
          </a:ln>
        </p:spPr>
      </p:sp>
      <p:sp>
        <p:nvSpPr>
          <p:cNvPr id="10" name="Text 6"/>
          <p:cNvSpPr/>
          <p:nvPr/>
        </p:nvSpPr>
        <p:spPr>
          <a:xfrm>
            <a:off x="929819" y="3388757"/>
            <a:ext cx="97631" cy="260985"/>
          </a:xfrm>
          <a:prstGeom prst="rect">
            <a:avLst/>
          </a:prstGeom>
          <a:noFill/>
          <a:ln/>
        </p:spPr>
        <p:txBody>
          <a:bodyPr wrap="none" rtlCol="0" anchor="t"/>
          <a:lstStyle/>
          <a:p>
            <a:pPr algn="ctr" indent="0" marL="0">
              <a:lnSpc>
                <a:spcPts val="2055"/>
              </a:lnSpc>
              <a:buNone/>
            </a:pPr>
            <a:r>
              <a:rPr lang="en-US" sz="2055" dirty="0">
                <a:solidFill>
                  <a:srgbClr val="DAD8E9"/>
                </a:solidFill>
                <a:latin typeface="Prompt" pitchFamily="34" charset="0"/>
                <a:ea typeface="Prompt" pitchFamily="34" charset="-122"/>
                <a:cs typeface="Prompt" pitchFamily="34" charset="-120"/>
              </a:rPr>
              <a:t>1</a:t>
            </a:r>
            <a:endParaRPr lang="en-US" sz="2055" dirty="0"/>
          </a:p>
        </p:txBody>
      </p:sp>
      <p:sp>
        <p:nvSpPr>
          <p:cNvPr id="11" name="Text 7"/>
          <p:cNvSpPr/>
          <p:nvPr/>
        </p:nvSpPr>
        <p:spPr>
          <a:xfrm>
            <a:off x="2055376" y="3274695"/>
            <a:ext cx="2175153" cy="271820"/>
          </a:xfrm>
          <a:prstGeom prst="rect">
            <a:avLst/>
          </a:prstGeom>
          <a:noFill/>
          <a:ln/>
        </p:spPr>
        <p:txBody>
          <a:bodyPr wrap="none" rtlCol="0" anchor="t"/>
          <a:lstStyle/>
          <a:p>
            <a:pPr algn="l" indent="0" marL="0">
              <a:lnSpc>
                <a:spcPts val="2141"/>
              </a:lnSpc>
              <a:buNone/>
            </a:pPr>
            <a:r>
              <a:rPr lang="en-US" sz="1713" dirty="0">
                <a:solidFill>
                  <a:srgbClr val="DAD8E9"/>
                </a:solidFill>
                <a:latin typeface="Prompt" pitchFamily="34" charset="0"/>
                <a:ea typeface="Prompt" pitchFamily="34" charset="-122"/>
                <a:cs typeface="Prompt" pitchFamily="34" charset="-120"/>
              </a:rPr>
              <a:t>Scaling</a:t>
            </a:r>
            <a:endParaRPr lang="en-US" sz="1713" dirty="0"/>
          </a:p>
        </p:txBody>
      </p:sp>
      <p:sp>
        <p:nvSpPr>
          <p:cNvPr id="12" name="Text 8"/>
          <p:cNvSpPr/>
          <p:nvPr/>
        </p:nvSpPr>
        <p:spPr>
          <a:xfrm>
            <a:off x="2055376" y="3663910"/>
            <a:ext cx="6403538" cy="626269"/>
          </a:xfrm>
          <a:prstGeom prst="rect">
            <a:avLst/>
          </a:prstGeom>
          <a:noFill/>
          <a:ln/>
        </p:spPr>
        <p:txBody>
          <a:bodyPr wrap="square" rtlCol="0" anchor="t"/>
          <a:lstStyle/>
          <a:p>
            <a:pPr algn="l" indent="0" marL="0">
              <a:lnSpc>
                <a:spcPts val="2466"/>
              </a:lnSpc>
              <a:buNone/>
            </a:pPr>
            <a:r>
              <a:rPr lang="en-US" sz="1541" dirty="0">
                <a:solidFill>
                  <a:srgbClr val="DAD8E9"/>
                </a:solidFill>
                <a:latin typeface="Mukta" pitchFamily="34" charset="0"/>
                <a:ea typeface="Mukta" pitchFamily="34" charset="-122"/>
                <a:cs typeface="Mukta" pitchFamily="34" charset="-120"/>
              </a:rPr>
              <a:t>Normalize image pixel values to a range between 0 and 1, improving training stability.</a:t>
            </a:r>
            <a:endParaRPr lang="en-US" sz="1541" dirty="0"/>
          </a:p>
        </p:txBody>
      </p:sp>
      <p:sp>
        <p:nvSpPr>
          <p:cNvPr id="13" name="Shape 9"/>
          <p:cNvSpPr/>
          <p:nvPr/>
        </p:nvSpPr>
        <p:spPr>
          <a:xfrm>
            <a:off x="1176040" y="5110520"/>
            <a:ext cx="685086" cy="22860"/>
          </a:xfrm>
          <a:prstGeom prst="roundRect">
            <a:avLst>
              <a:gd name="adj" fmla="val 359683"/>
            </a:avLst>
          </a:prstGeom>
          <a:solidFill>
            <a:srgbClr val="6D4562"/>
          </a:solidFill>
          <a:ln/>
        </p:spPr>
      </p:sp>
      <p:sp>
        <p:nvSpPr>
          <p:cNvPr id="14" name="Shape 10"/>
          <p:cNvSpPr/>
          <p:nvPr/>
        </p:nvSpPr>
        <p:spPr>
          <a:xfrm>
            <a:off x="758488" y="4901803"/>
            <a:ext cx="440412" cy="440412"/>
          </a:xfrm>
          <a:prstGeom prst="roundRect">
            <a:avLst>
              <a:gd name="adj" fmla="val 18670"/>
            </a:avLst>
          </a:prstGeom>
          <a:solidFill>
            <a:srgbClr val="542C49"/>
          </a:solidFill>
          <a:ln w="7620">
            <a:solidFill>
              <a:srgbClr val="6D4562"/>
            </a:solidFill>
            <a:prstDash val="solid"/>
          </a:ln>
        </p:spPr>
      </p:sp>
      <p:sp>
        <p:nvSpPr>
          <p:cNvPr id="15" name="Text 11"/>
          <p:cNvSpPr/>
          <p:nvPr/>
        </p:nvSpPr>
        <p:spPr>
          <a:xfrm>
            <a:off x="902315" y="4991457"/>
            <a:ext cx="152757" cy="260985"/>
          </a:xfrm>
          <a:prstGeom prst="rect">
            <a:avLst/>
          </a:prstGeom>
          <a:noFill/>
          <a:ln/>
        </p:spPr>
        <p:txBody>
          <a:bodyPr wrap="none" rtlCol="0" anchor="t"/>
          <a:lstStyle/>
          <a:p>
            <a:pPr algn="ctr" indent="0" marL="0">
              <a:lnSpc>
                <a:spcPts val="2055"/>
              </a:lnSpc>
              <a:buNone/>
            </a:pPr>
            <a:r>
              <a:rPr lang="en-US" sz="2055" dirty="0">
                <a:solidFill>
                  <a:srgbClr val="DAD8E9"/>
                </a:solidFill>
                <a:latin typeface="Prompt" pitchFamily="34" charset="0"/>
                <a:ea typeface="Prompt" pitchFamily="34" charset="-122"/>
                <a:cs typeface="Prompt" pitchFamily="34" charset="-120"/>
              </a:rPr>
              <a:t>2</a:t>
            </a:r>
            <a:endParaRPr lang="en-US" sz="2055" dirty="0"/>
          </a:p>
        </p:txBody>
      </p:sp>
      <p:sp>
        <p:nvSpPr>
          <p:cNvPr id="16" name="Text 12"/>
          <p:cNvSpPr/>
          <p:nvPr/>
        </p:nvSpPr>
        <p:spPr>
          <a:xfrm>
            <a:off x="2055376" y="4877395"/>
            <a:ext cx="2175153" cy="271820"/>
          </a:xfrm>
          <a:prstGeom prst="rect">
            <a:avLst/>
          </a:prstGeom>
          <a:noFill/>
          <a:ln/>
        </p:spPr>
        <p:txBody>
          <a:bodyPr wrap="none" rtlCol="0" anchor="t"/>
          <a:lstStyle/>
          <a:p>
            <a:pPr algn="l" indent="0" marL="0">
              <a:lnSpc>
                <a:spcPts val="2141"/>
              </a:lnSpc>
              <a:buNone/>
            </a:pPr>
            <a:r>
              <a:rPr lang="en-US" sz="1713" dirty="0">
                <a:solidFill>
                  <a:srgbClr val="DAD8E9"/>
                </a:solidFill>
                <a:latin typeface="Prompt" pitchFamily="34" charset="0"/>
                <a:ea typeface="Prompt" pitchFamily="34" charset="-122"/>
                <a:cs typeface="Prompt" pitchFamily="34" charset="-120"/>
              </a:rPr>
              <a:t>Data Augmentation</a:t>
            </a:r>
            <a:endParaRPr lang="en-US" sz="1713" dirty="0"/>
          </a:p>
        </p:txBody>
      </p:sp>
      <p:sp>
        <p:nvSpPr>
          <p:cNvPr id="17" name="Text 13"/>
          <p:cNvSpPr/>
          <p:nvPr/>
        </p:nvSpPr>
        <p:spPr>
          <a:xfrm>
            <a:off x="2055376" y="5266611"/>
            <a:ext cx="6403538" cy="626269"/>
          </a:xfrm>
          <a:prstGeom prst="rect">
            <a:avLst/>
          </a:prstGeom>
          <a:noFill/>
          <a:ln/>
        </p:spPr>
        <p:txBody>
          <a:bodyPr wrap="square" rtlCol="0" anchor="t"/>
          <a:lstStyle/>
          <a:p>
            <a:pPr algn="l" indent="0" marL="0">
              <a:lnSpc>
                <a:spcPts val="2466"/>
              </a:lnSpc>
              <a:buNone/>
            </a:pPr>
            <a:r>
              <a:rPr lang="en-US" sz="1541" dirty="0">
                <a:solidFill>
                  <a:srgbClr val="DAD8E9"/>
                </a:solidFill>
                <a:latin typeface="Mukta" pitchFamily="34" charset="0"/>
                <a:ea typeface="Mukta" pitchFamily="34" charset="-122"/>
                <a:cs typeface="Mukta" pitchFamily="34" charset="-120"/>
              </a:rPr>
              <a:t>Introduce variations to the training data, such as rotations and shifts, to make the model more robust.</a:t>
            </a:r>
            <a:endParaRPr lang="en-US" sz="1541" dirty="0"/>
          </a:p>
        </p:txBody>
      </p:sp>
      <p:sp>
        <p:nvSpPr>
          <p:cNvPr id="18" name="Shape 14"/>
          <p:cNvSpPr/>
          <p:nvPr/>
        </p:nvSpPr>
        <p:spPr>
          <a:xfrm>
            <a:off x="1176040" y="6713220"/>
            <a:ext cx="685086" cy="22860"/>
          </a:xfrm>
          <a:prstGeom prst="roundRect">
            <a:avLst>
              <a:gd name="adj" fmla="val 359683"/>
            </a:avLst>
          </a:prstGeom>
          <a:solidFill>
            <a:srgbClr val="6D4562"/>
          </a:solidFill>
          <a:ln/>
        </p:spPr>
      </p:sp>
      <p:sp>
        <p:nvSpPr>
          <p:cNvPr id="19" name="Shape 15"/>
          <p:cNvSpPr/>
          <p:nvPr/>
        </p:nvSpPr>
        <p:spPr>
          <a:xfrm>
            <a:off x="758488" y="6504503"/>
            <a:ext cx="440412" cy="440412"/>
          </a:xfrm>
          <a:prstGeom prst="roundRect">
            <a:avLst>
              <a:gd name="adj" fmla="val 18670"/>
            </a:avLst>
          </a:prstGeom>
          <a:solidFill>
            <a:srgbClr val="542C49"/>
          </a:solidFill>
          <a:ln w="7620">
            <a:solidFill>
              <a:srgbClr val="6D4562"/>
            </a:solidFill>
            <a:prstDash val="solid"/>
          </a:ln>
        </p:spPr>
      </p:sp>
      <p:sp>
        <p:nvSpPr>
          <p:cNvPr id="20" name="Text 16"/>
          <p:cNvSpPr/>
          <p:nvPr/>
        </p:nvSpPr>
        <p:spPr>
          <a:xfrm>
            <a:off x="902910" y="6594158"/>
            <a:ext cx="151448" cy="260985"/>
          </a:xfrm>
          <a:prstGeom prst="rect">
            <a:avLst/>
          </a:prstGeom>
          <a:noFill/>
          <a:ln/>
        </p:spPr>
        <p:txBody>
          <a:bodyPr wrap="none" rtlCol="0" anchor="t"/>
          <a:lstStyle/>
          <a:p>
            <a:pPr algn="ctr" indent="0" marL="0">
              <a:lnSpc>
                <a:spcPts val="2055"/>
              </a:lnSpc>
              <a:buNone/>
            </a:pPr>
            <a:r>
              <a:rPr lang="en-US" sz="2055" dirty="0">
                <a:solidFill>
                  <a:srgbClr val="DAD8E9"/>
                </a:solidFill>
                <a:latin typeface="Prompt" pitchFamily="34" charset="0"/>
                <a:ea typeface="Prompt" pitchFamily="34" charset="-122"/>
                <a:cs typeface="Prompt" pitchFamily="34" charset="-120"/>
              </a:rPr>
              <a:t>3</a:t>
            </a:r>
            <a:endParaRPr lang="en-US" sz="2055" dirty="0"/>
          </a:p>
        </p:txBody>
      </p:sp>
      <p:sp>
        <p:nvSpPr>
          <p:cNvPr id="21" name="Text 17"/>
          <p:cNvSpPr/>
          <p:nvPr/>
        </p:nvSpPr>
        <p:spPr>
          <a:xfrm>
            <a:off x="2055376" y="6480096"/>
            <a:ext cx="2175153" cy="271820"/>
          </a:xfrm>
          <a:prstGeom prst="rect">
            <a:avLst/>
          </a:prstGeom>
          <a:noFill/>
          <a:ln/>
        </p:spPr>
        <p:txBody>
          <a:bodyPr wrap="none" rtlCol="0" anchor="t"/>
          <a:lstStyle/>
          <a:p>
            <a:pPr algn="l" indent="0" marL="0">
              <a:lnSpc>
                <a:spcPts val="2141"/>
              </a:lnSpc>
              <a:buNone/>
            </a:pPr>
            <a:r>
              <a:rPr lang="en-US" sz="1713" dirty="0">
                <a:solidFill>
                  <a:srgbClr val="DAD8E9"/>
                </a:solidFill>
                <a:latin typeface="Prompt" pitchFamily="34" charset="0"/>
                <a:ea typeface="Prompt" pitchFamily="34" charset="-122"/>
                <a:cs typeface="Prompt" pitchFamily="34" charset="-120"/>
              </a:rPr>
              <a:t>Batching</a:t>
            </a:r>
            <a:endParaRPr lang="en-US" sz="1713" dirty="0"/>
          </a:p>
        </p:txBody>
      </p:sp>
      <p:sp>
        <p:nvSpPr>
          <p:cNvPr id="22" name="Text 18"/>
          <p:cNvSpPr/>
          <p:nvPr/>
        </p:nvSpPr>
        <p:spPr>
          <a:xfrm>
            <a:off x="2055376" y="6869311"/>
            <a:ext cx="6403538" cy="626269"/>
          </a:xfrm>
          <a:prstGeom prst="rect">
            <a:avLst/>
          </a:prstGeom>
          <a:noFill/>
          <a:ln/>
        </p:spPr>
        <p:txBody>
          <a:bodyPr wrap="square" rtlCol="0" anchor="t"/>
          <a:lstStyle/>
          <a:p>
            <a:pPr algn="l" indent="0" marL="0">
              <a:lnSpc>
                <a:spcPts val="2466"/>
              </a:lnSpc>
              <a:buNone/>
            </a:pPr>
            <a:r>
              <a:rPr lang="en-US" sz="1541" dirty="0">
                <a:solidFill>
                  <a:srgbClr val="DAD8E9"/>
                </a:solidFill>
                <a:latin typeface="Mukta" pitchFamily="34" charset="0"/>
                <a:ea typeface="Mukta" pitchFamily="34" charset="-122"/>
                <a:cs typeface="Mukta" pitchFamily="34" charset="-120"/>
              </a:rPr>
              <a:t>Divide the training data into batches to efficiently feed the model during training.</a:t>
            </a:r>
            <a:endParaRPr lang="en-US" sz="1541"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41745" y="672108"/>
            <a:ext cx="6664881" cy="678894"/>
          </a:xfrm>
          <a:prstGeom prst="rect">
            <a:avLst/>
          </a:prstGeom>
          <a:noFill/>
          <a:ln/>
        </p:spPr>
        <p:txBody>
          <a:bodyPr wrap="none" rtlCol="0" anchor="t"/>
          <a:lstStyle/>
          <a:p>
            <a:pPr indent="0" marL="0">
              <a:lnSpc>
                <a:spcPts val="5346"/>
              </a:lnSpc>
              <a:buNone/>
            </a:pPr>
            <a:r>
              <a:rPr lang="en-US" sz="4276" dirty="0">
                <a:solidFill>
                  <a:srgbClr val="C6BFEE"/>
                </a:solidFill>
                <a:latin typeface="Prompt" pitchFamily="34" charset="0"/>
                <a:ea typeface="Prompt" pitchFamily="34" charset="-122"/>
                <a:cs typeface="Prompt" pitchFamily="34" charset="-120"/>
              </a:rPr>
              <a:t>CNN Architecture Design</a:t>
            </a:r>
            <a:endParaRPr lang="en-US" sz="4276" dirty="0"/>
          </a:p>
        </p:txBody>
      </p:sp>
      <p:sp>
        <p:nvSpPr>
          <p:cNvPr id="6" name="Text 2"/>
          <p:cNvSpPr/>
          <p:nvPr/>
        </p:nvSpPr>
        <p:spPr>
          <a:xfrm>
            <a:off x="6341745" y="1717596"/>
            <a:ext cx="7433310" cy="1564005"/>
          </a:xfrm>
          <a:prstGeom prst="rect">
            <a:avLst/>
          </a:prstGeom>
          <a:noFill/>
          <a:ln/>
        </p:spPr>
        <p:txBody>
          <a:bodyPr wrap="square" rtlCol="0" anchor="t"/>
          <a:lstStyle/>
          <a:p>
            <a:pPr indent="0" marL="0">
              <a:lnSpc>
                <a:spcPts val="3079"/>
              </a:lnSpc>
              <a:buNone/>
            </a:pPr>
            <a:r>
              <a:rPr lang="en-US" sz="1924" dirty="0">
                <a:solidFill>
                  <a:srgbClr val="DAD8E9"/>
                </a:solidFill>
                <a:latin typeface="Mukta" pitchFamily="34" charset="0"/>
                <a:ea typeface="Mukta" pitchFamily="34" charset="-122"/>
                <a:cs typeface="Mukta" pitchFamily="34" charset="-120"/>
              </a:rPr>
              <a:t>The architecture of a CNN plays a critical role in its performance. It dictates the number of layers, the filter size, and the activation functions used, ultimately influencing the model's ability to learn features and make accurate predictions.</a:t>
            </a:r>
            <a:endParaRPr lang="en-US" sz="1924" dirty="0"/>
          </a:p>
        </p:txBody>
      </p:sp>
      <p:sp>
        <p:nvSpPr>
          <p:cNvPr id="7" name="Shape 3"/>
          <p:cNvSpPr/>
          <p:nvPr/>
        </p:nvSpPr>
        <p:spPr>
          <a:xfrm>
            <a:off x="6341745" y="3556516"/>
            <a:ext cx="7433310" cy="4000976"/>
          </a:xfrm>
          <a:prstGeom prst="roundRect">
            <a:avLst>
              <a:gd name="adj" fmla="val 2566"/>
            </a:avLst>
          </a:prstGeom>
          <a:noFill/>
          <a:ln w="15240">
            <a:solidFill>
              <a:srgbClr val="FFFFFF">
                <a:alpha val="24000"/>
              </a:srgbClr>
            </a:solidFill>
            <a:prstDash val="solid"/>
          </a:ln>
        </p:spPr>
      </p:sp>
      <p:sp>
        <p:nvSpPr>
          <p:cNvPr id="8" name="Shape 4"/>
          <p:cNvSpPr/>
          <p:nvPr/>
        </p:nvSpPr>
        <p:spPr>
          <a:xfrm>
            <a:off x="6356985" y="3571756"/>
            <a:ext cx="7401997" cy="699373"/>
          </a:xfrm>
          <a:prstGeom prst="rect">
            <a:avLst/>
          </a:prstGeom>
          <a:solidFill>
            <a:srgbClr val="FFFFFF">
              <a:alpha val="4000"/>
            </a:srgbClr>
          </a:solidFill>
          <a:ln/>
        </p:spPr>
      </p:sp>
      <p:sp>
        <p:nvSpPr>
          <p:cNvPr id="9" name="Text 5"/>
          <p:cNvSpPr/>
          <p:nvPr/>
        </p:nvSpPr>
        <p:spPr>
          <a:xfrm>
            <a:off x="6602373" y="3725942"/>
            <a:ext cx="1974532" cy="391001"/>
          </a:xfrm>
          <a:prstGeom prst="rect">
            <a:avLst/>
          </a:prstGeom>
          <a:noFill/>
          <a:ln/>
        </p:spPr>
        <p:txBody>
          <a:bodyPr wrap="none" rtlCol="0" anchor="t"/>
          <a:lstStyle/>
          <a:p>
            <a:pPr indent="0" marL="0">
              <a:lnSpc>
                <a:spcPts val="3079"/>
              </a:lnSpc>
              <a:buNone/>
            </a:pPr>
            <a:r>
              <a:rPr lang="en-US" sz="1924" dirty="0">
                <a:solidFill>
                  <a:srgbClr val="DAD8E9"/>
                </a:solidFill>
                <a:latin typeface="Mukta" pitchFamily="34" charset="0"/>
                <a:ea typeface="Mukta" pitchFamily="34" charset="-122"/>
                <a:cs typeface="Mukta" pitchFamily="34" charset="-120"/>
              </a:rPr>
              <a:t>Layer Type</a:t>
            </a:r>
            <a:endParaRPr lang="en-US" sz="1924" dirty="0"/>
          </a:p>
        </p:txBody>
      </p:sp>
      <p:sp>
        <p:nvSpPr>
          <p:cNvPr id="10" name="Text 6"/>
          <p:cNvSpPr/>
          <p:nvPr/>
        </p:nvSpPr>
        <p:spPr>
          <a:xfrm>
            <a:off x="9073158" y="3725942"/>
            <a:ext cx="1970723" cy="391001"/>
          </a:xfrm>
          <a:prstGeom prst="rect">
            <a:avLst/>
          </a:prstGeom>
          <a:noFill/>
          <a:ln/>
        </p:spPr>
        <p:txBody>
          <a:bodyPr wrap="none" rtlCol="0" anchor="t"/>
          <a:lstStyle/>
          <a:p>
            <a:pPr indent="0" marL="0">
              <a:lnSpc>
                <a:spcPts val="3079"/>
              </a:lnSpc>
              <a:buNone/>
            </a:pPr>
            <a:r>
              <a:rPr lang="en-US" sz="1924" dirty="0">
                <a:solidFill>
                  <a:srgbClr val="DAD8E9"/>
                </a:solidFill>
                <a:latin typeface="Mukta" pitchFamily="34" charset="0"/>
                <a:ea typeface="Mukta" pitchFamily="34" charset="-122"/>
                <a:cs typeface="Mukta" pitchFamily="34" charset="-120"/>
              </a:rPr>
              <a:t>Function</a:t>
            </a:r>
            <a:endParaRPr lang="en-US" sz="1924" dirty="0"/>
          </a:p>
        </p:txBody>
      </p:sp>
      <p:sp>
        <p:nvSpPr>
          <p:cNvPr id="11" name="Text 7"/>
          <p:cNvSpPr/>
          <p:nvPr/>
        </p:nvSpPr>
        <p:spPr>
          <a:xfrm>
            <a:off x="11540133" y="3725942"/>
            <a:ext cx="1974532" cy="391001"/>
          </a:xfrm>
          <a:prstGeom prst="rect">
            <a:avLst/>
          </a:prstGeom>
          <a:noFill/>
          <a:ln/>
        </p:spPr>
        <p:txBody>
          <a:bodyPr wrap="none" rtlCol="0" anchor="t"/>
          <a:lstStyle/>
          <a:p>
            <a:pPr indent="0" marL="0">
              <a:lnSpc>
                <a:spcPts val="3079"/>
              </a:lnSpc>
              <a:buNone/>
            </a:pPr>
            <a:r>
              <a:rPr lang="en-US" sz="1924" dirty="0">
                <a:solidFill>
                  <a:srgbClr val="DAD8E9"/>
                </a:solidFill>
                <a:latin typeface="Mukta" pitchFamily="34" charset="0"/>
                <a:ea typeface="Mukta" pitchFamily="34" charset="-122"/>
                <a:cs typeface="Mukta" pitchFamily="34" charset="-120"/>
              </a:rPr>
              <a:t>Parameters</a:t>
            </a:r>
            <a:endParaRPr lang="en-US" sz="1924" dirty="0"/>
          </a:p>
        </p:txBody>
      </p:sp>
      <p:sp>
        <p:nvSpPr>
          <p:cNvPr id="12" name="Shape 8"/>
          <p:cNvSpPr/>
          <p:nvPr/>
        </p:nvSpPr>
        <p:spPr>
          <a:xfrm>
            <a:off x="6356985" y="4271129"/>
            <a:ext cx="7401997" cy="1090374"/>
          </a:xfrm>
          <a:prstGeom prst="rect">
            <a:avLst/>
          </a:prstGeom>
          <a:solidFill>
            <a:srgbClr val="000000">
              <a:alpha val="4000"/>
            </a:srgbClr>
          </a:solidFill>
          <a:ln/>
        </p:spPr>
      </p:sp>
      <p:sp>
        <p:nvSpPr>
          <p:cNvPr id="13" name="Text 9"/>
          <p:cNvSpPr/>
          <p:nvPr/>
        </p:nvSpPr>
        <p:spPr>
          <a:xfrm>
            <a:off x="6602373" y="4425315"/>
            <a:ext cx="1974532" cy="391001"/>
          </a:xfrm>
          <a:prstGeom prst="rect">
            <a:avLst/>
          </a:prstGeom>
          <a:noFill/>
          <a:ln/>
        </p:spPr>
        <p:txBody>
          <a:bodyPr wrap="none" rtlCol="0" anchor="t"/>
          <a:lstStyle/>
          <a:p>
            <a:pPr indent="0" marL="0">
              <a:lnSpc>
                <a:spcPts val="3079"/>
              </a:lnSpc>
              <a:buNone/>
            </a:pPr>
            <a:r>
              <a:rPr lang="en-US" sz="1924" dirty="0">
                <a:solidFill>
                  <a:srgbClr val="DAD8E9"/>
                </a:solidFill>
                <a:latin typeface="Mukta" pitchFamily="34" charset="0"/>
                <a:ea typeface="Mukta" pitchFamily="34" charset="-122"/>
                <a:cs typeface="Mukta" pitchFamily="34" charset="-120"/>
              </a:rPr>
              <a:t>Convolutional</a:t>
            </a:r>
            <a:endParaRPr lang="en-US" sz="1924" dirty="0"/>
          </a:p>
        </p:txBody>
      </p:sp>
      <p:sp>
        <p:nvSpPr>
          <p:cNvPr id="14" name="Text 10"/>
          <p:cNvSpPr/>
          <p:nvPr/>
        </p:nvSpPr>
        <p:spPr>
          <a:xfrm>
            <a:off x="9073158" y="4425315"/>
            <a:ext cx="1970723" cy="391001"/>
          </a:xfrm>
          <a:prstGeom prst="rect">
            <a:avLst/>
          </a:prstGeom>
          <a:noFill/>
          <a:ln/>
        </p:spPr>
        <p:txBody>
          <a:bodyPr wrap="none" rtlCol="0" anchor="t"/>
          <a:lstStyle/>
          <a:p>
            <a:pPr indent="0" marL="0">
              <a:lnSpc>
                <a:spcPts val="3079"/>
              </a:lnSpc>
              <a:buNone/>
            </a:pPr>
            <a:r>
              <a:rPr lang="en-US" sz="1924" dirty="0">
                <a:solidFill>
                  <a:srgbClr val="DAD8E9"/>
                </a:solidFill>
                <a:latin typeface="Mukta" pitchFamily="34" charset="0"/>
                <a:ea typeface="Mukta" pitchFamily="34" charset="-122"/>
                <a:cs typeface="Mukta" pitchFamily="34" charset="-120"/>
              </a:rPr>
              <a:t>Feature extraction</a:t>
            </a:r>
            <a:endParaRPr lang="en-US" sz="1924" dirty="0"/>
          </a:p>
        </p:txBody>
      </p:sp>
      <p:sp>
        <p:nvSpPr>
          <p:cNvPr id="15" name="Text 11"/>
          <p:cNvSpPr/>
          <p:nvPr/>
        </p:nvSpPr>
        <p:spPr>
          <a:xfrm>
            <a:off x="11540133" y="4425315"/>
            <a:ext cx="1974532" cy="782003"/>
          </a:xfrm>
          <a:prstGeom prst="rect">
            <a:avLst/>
          </a:prstGeom>
          <a:noFill/>
          <a:ln/>
        </p:spPr>
        <p:txBody>
          <a:bodyPr wrap="square" rtlCol="0" anchor="t"/>
          <a:lstStyle/>
          <a:p>
            <a:pPr indent="0" marL="0">
              <a:lnSpc>
                <a:spcPts val="3079"/>
              </a:lnSpc>
              <a:buNone/>
            </a:pPr>
            <a:r>
              <a:rPr lang="en-US" sz="1924" dirty="0">
                <a:solidFill>
                  <a:srgbClr val="DAD8E9"/>
                </a:solidFill>
                <a:latin typeface="Mukta" pitchFamily="34" charset="0"/>
                <a:ea typeface="Mukta" pitchFamily="34" charset="-122"/>
                <a:cs typeface="Mukta" pitchFamily="34" charset="-120"/>
              </a:rPr>
              <a:t>Filter size, stride, activation function</a:t>
            </a:r>
            <a:endParaRPr lang="en-US" sz="1924" dirty="0"/>
          </a:p>
        </p:txBody>
      </p:sp>
      <p:sp>
        <p:nvSpPr>
          <p:cNvPr id="16" name="Shape 12"/>
          <p:cNvSpPr/>
          <p:nvPr/>
        </p:nvSpPr>
        <p:spPr>
          <a:xfrm>
            <a:off x="6356985" y="5361503"/>
            <a:ext cx="7401997" cy="699373"/>
          </a:xfrm>
          <a:prstGeom prst="rect">
            <a:avLst/>
          </a:prstGeom>
          <a:solidFill>
            <a:srgbClr val="FFFFFF">
              <a:alpha val="4000"/>
            </a:srgbClr>
          </a:solidFill>
          <a:ln/>
        </p:spPr>
      </p:sp>
      <p:sp>
        <p:nvSpPr>
          <p:cNvPr id="17" name="Text 13"/>
          <p:cNvSpPr/>
          <p:nvPr/>
        </p:nvSpPr>
        <p:spPr>
          <a:xfrm>
            <a:off x="6602373" y="5515689"/>
            <a:ext cx="1974532" cy="391001"/>
          </a:xfrm>
          <a:prstGeom prst="rect">
            <a:avLst/>
          </a:prstGeom>
          <a:noFill/>
          <a:ln/>
        </p:spPr>
        <p:txBody>
          <a:bodyPr wrap="none" rtlCol="0" anchor="t"/>
          <a:lstStyle/>
          <a:p>
            <a:pPr indent="0" marL="0">
              <a:lnSpc>
                <a:spcPts val="3079"/>
              </a:lnSpc>
              <a:buNone/>
            </a:pPr>
            <a:r>
              <a:rPr lang="en-US" sz="1924" dirty="0">
                <a:solidFill>
                  <a:srgbClr val="DAD8E9"/>
                </a:solidFill>
                <a:latin typeface="Mukta" pitchFamily="34" charset="0"/>
                <a:ea typeface="Mukta" pitchFamily="34" charset="-122"/>
                <a:cs typeface="Mukta" pitchFamily="34" charset="-120"/>
              </a:rPr>
              <a:t>Pooling</a:t>
            </a:r>
            <a:endParaRPr lang="en-US" sz="1924" dirty="0"/>
          </a:p>
        </p:txBody>
      </p:sp>
      <p:sp>
        <p:nvSpPr>
          <p:cNvPr id="18" name="Text 14"/>
          <p:cNvSpPr/>
          <p:nvPr/>
        </p:nvSpPr>
        <p:spPr>
          <a:xfrm>
            <a:off x="9073158" y="5515689"/>
            <a:ext cx="1970723" cy="391001"/>
          </a:xfrm>
          <a:prstGeom prst="rect">
            <a:avLst/>
          </a:prstGeom>
          <a:noFill/>
          <a:ln/>
        </p:spPr>
        <p:txBody>
          <a:bodyPr wrap="none" rtlCol="0" anchor="t"/>
          <a:lstStyle/>
          <a:p>
            <a:pPr indent="0" marL="0">
              <a:lnSpc>
                <a:spcPts val="3079"/>
              </a:lnSpc>
              <a:buNone/>
            </a:pPr>
            <a:r>
              <a:rPr lang="en-US" sz="1924" dirty="0">
                <a:solidFill>
                  <a:srgbClr val="DAD8E9"/>
                </a:solidFill>
                <a:latin typeface="Mukta" pitchFamily="34" charset="0"/>
                <a:ea typeface="Mukta" pitchFamily="34" charset="-122"/>
                <a:cs typeface="Mukta" pitchFamily="34" charset="-120"/>
              </a:rPr>
              <a:t>Downsampling</a:t>
            </a:r>
            <a:endParaRPr lang="en-US" sz="1924" dirty="0"/>
          </a:p>
        </p:txBody>
      </p:sp>
      <p:sp>
        <p:nvSpPr>
          <p:cNvPr id="19" name="Text 15"/>
          <p:cNvSpPr/>
          <p:nvPr/>
        </p:nvSpPr>
        <p:spPr>
          <a:xfrm>
            <a:off x="11540133" y="5515689"/>
            <a:ext cx="1974532" cy="391001"/>
          </a:xfrm>
          <a:prstGeom prst="rect">
            <a:avLst/>
          </a:prstGeom>
          <a:noFill/>
          <a:ln/>
        </p:spPr>
        <p:txBody>
          <a:bodyPr wrap="none" rtlCol="0" anchor="t"/>
          <a:lstStyle/>
          <a:p>
            <a:pPr indent="0" marL="0">
              <a:lnSpc>
                <a:spcPts val="3079"/>
              </a:lnSpc>
              <a:buNone/>
            </a:pPr>
            <a:r>
              <a:rPr lang="en-US" sz="1924" dirty="0">
                <a:solidFill>
                  <a:srgbClr val="DAD8E9"/>
                </a:solidFill>
                <a:latin typeface="Mukta" pitchFamily="34" charset="0"/>
                <a:ea typeface="Mukta" pitchFamily="34" charset="-122"/>
                <a:cs typeface="Mukta" pitchFamily="34" charset="-120"/>
              </a:rPr>
              <a:t>Pooling size, stride</a:t>
            </a:r>
            <a:endParaRPr lang="en-US" sz="1924" dirty="0"/>
          </a:p>
        </p:txBody>
      </p:sp>
      <p:sp>
        <p:nvSpPr>
          <p:cNvPr id="20" name="Shape 16"/>
          <p:cNvSpPr/>
          <p:nvPr/>
        </p:nvSpPr>
        <p:spPr>
          <a:xfrm>
            <a:off x="6356985" y="6060877"/>
            <a:ext cx="7401997" cy="1481376"/>
          </a:xfrm>
          <a:prstGeom prst="rect">
            <a:avLst/>
          </a:prstGeom>
          <a:solidFill>
            <a:srgbClr val="000000">
              <a:alpha val="4000"/>
            </a:srgbClr>
          </a:solidFill>
          <a:ln/>
        </p:spPr>
      </p:sp>
      <p:sp>
        <p:nvSpPr>
          <p:cNvPr id="21" name="Text 17"/>
          <p:cNvSpPr/>
          <p:nvPr/>
        </p:nvSpPr>
        <p:spPr>
          <a:xfrm>
            <a:off x="6602373" y="6215062"/>
            <a:ext cx="1974532" cy="391001"/>
          </a:xfrm>
          <a:prstGeom prst="rect">
            <a:avLst/>
          </a:prstGeom>
          <a:noFill/>
          <a:ln/>
        </p:spPr>
        <p:txBody>
          <a:bodyPr wrap="none" rtlCol="0" anchor="t"/>
          <a:lstStyle/>
          <a:p>
            <a:pPr indent="0" marL="0">
              <a:lnSpc>
                <a:spcPts val="3079"/>
              </a:lnSpc>
              <a:buNone/>
            </a:pPr>
            <a:r>
              <a:rPr lang="en-US" sz="1924" dirty="0">
                <a:solidFill>
                  <a:srgbClr val="DAD8E9"/>
                </a:solidFill>
                <a:latin typeface="Mukta" pitchFamily="34" charset="0"/>
                <a:ea typeface="Mukta" pitchFamily="34" charset="-122"/>
                <a:cs typeface="Mukta" pitchFamily="34" charset="-120"/>
              </a:rPr>
              <a:t>Fully Connected</a:t>
            </a:r>
            <a:endParaRPr lang="en-US" sz="1924" dirty="0"/>
          </a:p>
        </p:txBody>
      </p:sp>
      <p:sp>
        <p:nvSpPr>
          <p:cNvPr id="22" name="Text 18"/>
          <p:cNvSpPr/>
          <p:nvPr/>
        </p:nvSpPr>
        <p:spPr>
          <a:xfrm>
            <a:off x="9073158" y="6215062"/>
            <a:ext cx="1970723" cy="391001"/>
          </a:xfrm>
          <a:prstGeom prst="rect">
            <a:avLst/>
          </a:prstGeom>
          <a:noFill/>
          <a:ln/>
        </p:spPr>
        <p:txBody>
          <a:bodyPr wrap="none" rtlCol="0" anchor="t"/>
          <a:lstStyle/>
          <a:p>
            <a:pPr indent="0" marL="0">
              <a:lnSpc>
                <a:spcPts val="3079"/>
              </a:lnSpc>
              <a:buNone/>
            </a:pPr>
            <a:r>
              <a:rPr lang="en-US" sz="1924" dirty="0">
                <a:solidFill>
                  <a:srgbClr val="DAD8E9"/>
                </a:solidFill>
                <a:latin typeface="Mukta" pitchFamily="34" charset="0"/>
                <a:ea typeface="Mukta" pitchFamily="34" charset="-122"/>
                <a:cs typeface="Mukta" pitchFamily="34" charset="-120"/>
              </a:rPr>
              <a:t>Classification</a:t>
            </a:r>
            <a:endParaRPr lang="en-US" sz="1924" dirty="0"/>
          </a:p>
        </p:txBody>
      </p:sp>
      <p:sp>
        <p:nvSpPr>
          <p:cNvPr id="23" name="Text 19"/>
          <p:cNvSpPr/>
          <p:nvPr/>
        </p:nvSpPr>
        <p:spPr>
          <a:xfrm>
            <a:off x="11540133" y="6215062"/>
            <a:ext cx="1974532" cy="1173004"/>
          </a:xfrm>
          <a:prstGeom prst="rect">
            <a:avLst/>
          </a:prstGeom>
          <a:noFill/>
          <a:ln/>
        </p:spPr>
        <p:txBody>
          <a:bodyPr wrap="square" rtlCol="0" anchor="t"/>
          <a:lstStyle/>
          <a:p>
            <a:pPr indent="0" marL="0">
              <a:lnSpc>
                <a:spcPts val="3079"/>
              </a:lnSpc>
              <a:buNone/>
            </a:pPr>
            <a:r>
              <a:rPr lang="en-US" sz="1924" dirty="0">
                <a:solidFill>
                  <a:srgbClr val="DAD8E9"/>
                </a:solidFill>
                <a:latin typeface="Mukta" pitchFamily="34" charset="0"/>
                <a:ea typeface="Mukta" pitchFamily="34" charset="-122"/>
                <a:cs typeface="Mukta" pitchFamily="34" charset="-120"/>
              </a:rPr>
              <a:t>Number of neurons, activation function</a:t>
            </a:r>
            <a:endParaRPr lang="en-US" sz="1924" dirty="0"/>
          </a:p>
        </p:txBody>
      </p:sp>
      <p:pic>
        <p:nvPicPr>
          <p:cNvPr id="2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43888"/>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43888"/>
          </a:xfrm>
          <a:prstGeom prst="rect">
            <a:avLst/>
          </a:prstGeom>
        </p:spPr>
      </p:pic>
      <p:sp>
        <p:nvSpPr>
          <p:cNvPr id="5" name="Text 1"/>
          <p:cNvSpPr/>
          <p:nvPr/>
        </p:nvSpPr>
        <p:spPr>
          <a:xfrm>
            <a:off x="604837" y="475178"/>
            <a:ext cx="6123384" cy="480060"/>
          </a:xfrm>
          <a:prstGeom prst="rect">
            <a:avLst/>
          </a:prstGeom>
          <a:noFill/>
          <a:ln/>
        </p:spPr>
        <p:txBody>
          <a:bodyPr wrap="none" rtlCol="0" anchor="t"/>
          <a:lstStyle/>
          <a:p>
            <a:pPr indent="0" marL="0">
              <a:lnSpc>
                <a:spcPts val="3780"/>
              </a:lnSpc>
              <a:buNone/>
            </a:pPr>
            <a:r>
              <a:rPr lang="en-US" sz="3024" dirty="0">
                <a:solidFill>
                  <a:srgbClr val="C6BFEE"/>
                </a:solidFill>
                <a:latin typeface="Prompt" pitchFamily="34" charset="0"/>
                <a:ea typeface="Prompt" pitchFamily="34" charset="-122"/>
                <a:cs typeface="Prompt" pitchFamily="34" charset="-120"/>
              </a:rPr>
              <a:t>Model Training and Optimization</a:t>
            </a:r>
            <a:endParaRPr lang="en-US" sz="3024" dirty="0"/>
          </a:p>
        </p:txBody>
      </p:sp>
      <p:sp>
        <p:nvSpPr>
          <p:cNvPr id="6" name="Text 2"/>
          <p:cNvSpPr/>
          <p:nvPr/>
        </p:nvSpPr>
        <p:spPr>
          <a:xfrm>
            <a:off x="604837" y="1214438"/>
            <a:ext cx="7934325" cy="829747"/>
          </a:xfrm>
          <a:prstGeom prst="rect">
            <a:avLst/>
          </a:prstGeom>
          <a:noFill/>
          <a:ln/>
        </p:spPr>
        <p:txBody>
          <a:bodyPr wrap="square" rtlCol="0" anchor="t"/>
          <a:lstStyle/>
          <a:p>
            <a:pPr indent="0" marL="0">
              <a:lnSpc>
                <a:spcPts val="2177"/>
              </a:lnSpc>
              <a:buNone/>
            </a:pPr>
            <a:r>
              <a:rPr lang="en-US" sz="1361" dirty="0">
                <a:solidFill>
                  <a:srgbClr val="DAD8E9"/>
                </a:solidFill>
                <a:latin typeface="Mukta" pitchFamily="34" charset="0"/>
                <a:ea typeface="Mukta" pitchFamily="34" charset="-122"/>
                <a:cs typeface="Mukta" pitchFamily="34" charset="-120"/>
              </a:rPr>
              <a:t>The process of training a CNN involves feeding the model training data and iteratively adjusting its weights to minimize the error between its predictions and the actual labels. Optimization algorithms are used to guide this adjustment process.</a:t>
            </a:r>
            <a:endParaRPr lang="en-US" sz="1361" dirty="0"/>
          </a:p>
        </p:txBody>
      </p:sp>
      <p:pic>
        <p:nvPicPr>
          <p:cNvPr id="7" name="Image 2" descr="preencoded.png">    </p:cNvPr>
          <p:cNvPicPr>
            <a:picLocks noChangeAspect="1"/>
          </p:cNvPicPr>
          <p:nvPr/>
        </p:nvPicPr>
        <p:blipFill>
          <a:blip r:embed="rId3"/>
          <a:stretch>
            <a:fillRect/>
          </a:stretch>
        </p:blipFill>
        <p:spPr>
          <a:xfrm>
            <a:off x="604837" y="2238494"/>
            <a:ext cx="864037" cy="1382554"/>
          </a:xfrm>
          <a:prstGeom prst="rect">
            <a:avLst/>
          </a:prstGeom>
        </p:spPr>
      </p:pic>
      <p:sp>
        <p:nvSpPr>
          <p:cNvPr id="8" name="Text 3"/>
          <p:cNvSpPr/>
          <p:nvPr/>
        </p:nvSpPr>
        <p:spPr>
          <a:xfrm>
            <a:off x="1728073" y="2411254"/>
            <a:ext cx="1920240" cy="240030"/>
          </a:xfrm>
          <a:prstGeom prst="rect">
            <a:avLst/>
          </a:prstGeom>
          <a:noFill/>
          <a:ln/>
        </p:spPr>
        <p:txBody>
          <a:bodyPr wrap="none" rtlCol="0" anchor="t"/>
          <a:lstStyle/>
          <a:p>
            <a:pPr algn="l" indent="0" marL="0">
              <a:lnSpc>
                <a:spcPts val="1890"/>
              </a:lnSpc>
              <a:buNone/>
            </a:pPr>
            <a:r>
              <a:rPr lang="en-US" sz="1512" dirty="0">
                <a:solidFill>
                  <a:srgbClr val="DAD8E9"/>
                </a:solidFill>
                <a:latin typeface="Prompt" pitchFamily="34" charset="0"/>
                <a:ea typeface="Prompt" pitchFamily="34" charset="-122"/>
                <a:cs typeface="Prompt" pitchFamily="34" charset="-120"/>
              </a:rPr>
              <a:t>Forward Pass</a:t>
            </a:r>
            <a:endParaRPr lang="en-US" sz="1512" dirty="0"/>
          </a:p>
        </p:txBody>
      </p:sp>
      <p:sp>
        <p:nvSpPr>
          <p:cNvPr id="9" name="Text 4"/>
          <p:cNvSpPr/>
          <p:nvPr/>
        </p:nvSpPr>
        <p:spPr>
          <a:xfrm>
            <a:off x="1728073" y="2754868"/>
            <a:ext cx="6811089" cy="276582"/>
          </a:xfrm>
          <a:prstGeom prst="rect">
            <a:avLst/>
          </a:prstGeom>
          <a:noFill/>
          <a:ln/>
        </p:spPr>
        <p:txBody>
          <a:bodyPr wrap="none" rtlCol="0" anchor="t"/>
          <a:lstStyle/>
          <a:p>
            <a:pPr algn="l" indent="0" marL="0">
              <a:lnSpc>
                <a:spcPts val="2177"/>
              </a:lnSpc>
              <a:buNone/>
            </a:pPr>
            <a:r>
              <a:rPr lang="en-US" sz="1361" dirty="0">
                <a:solidFill>
                  <a:srgbClr val="DAD8E9"/>
                </a:solidFill>
                <a:latin typeface="Mukta" pitchFamily="34" charset="0"/>
                <a:ea typeface="Mukta" pitchFamily="34" charset="-122"/>
                <a:cs typeface="Mukta" pitchFamily="34" charset="-120"/>
              </a:rPr>
              <a:t>The model processes the input data through its layers to generate predictions.</a:t>
            </a:r>
            <a:endParaRPr lang="en-US" sz="1361" dirty="0"/>
          </a:p>
        </p:txBody>
      </p:sp>
      <p:pic>
        <p:nvPicPr>
          <p:cNvPr id="10" name="Image 3" descr="preencoded.png">    </p:cNvPr>
          <p:cNvPicPr>
            <a:picLocks noChangeAspect="1"/>
          </p:cNvPicPr>
          <p:nvPr/>
        </p:nvPicPr>
        <p:blipFill>
          <a:blip r:embed="rId4"/>
          <a:stretch>
            <a:fillRect/>
          </a:stretch>
        </p:blipFill>
        <p:spPr>
          <a:xfrm>
            <a:off x="604837" y="3621048"/>
            <a:ext cx="864037" cy="1382554"/>
          </a:xfrm>
          <a:prstGeom prst="rect">
            <a:avLst/>
          </a:prstGeom>
        </p:spPr>
      </p:pic>
      <p:sp>
        <p:nvSpPr>
          <p:cNvPr id="11" name="Text 5"/>
          <p:cNvSpPr/>
          <p:nvPr/>
        </p:nvSpPr>
        <p:spPr>
          <a:xfrm>
            <a:off x="1728073" y="3793808"/>
            <a:ext cx="1920240" cy="240030"/>
          </a:xfrm>
          <a:prstGeom prst="rect">
            <a:avLst/>
          </a:prstGeom>
          <a:noFill/>
          <a:ln/>
        </p:spPr>
        <p:txBody>
          <a:bodyPr wrap="none" rtlCol="0" anchor="t"/>
          <a:lstStyle/>
          <a:p>
            <a:pPr algn="l" indent="0" marL="0">
              <a:lnSpc>
                <a:spcPts val="1890"/>
              </a:lnSpc>
              <a:buNone/>
            </a:pPr>
            <a:r>
              <a:rPr lang="en-US" sz="1512" dirty="0">
                <a:solidFill>
                  <a:srgbClr val="DAD8E9"/>
                </a:solidFill>
                <a:latin typeface="Prompt" pitchFamily="34" charset="0"/>
                <a:ea typeface="Prompt" pitchFamily="34" charset="-122"/>
                <a:cs typeface="Prompt" pitchFamily="34" charset="-120"/>
              </a:rPr>
              <a:t>Loss Calculation</a:t>
            </a:r>
            <a:endParaRPr lang="en-US" sz="1512" dirty="0"/>
          </a:p>
        </p:txBody>
      </p:sp>
      <p:sp>
        <p:nvSpPr>
          <p:cNvPr id="12" name="Text 6"/>
          <p:cNvSpPr/>
          <p:nvPr/>
        </p:nvSpPr>
        <p:spPr>
          <a:xfrm>
            <a:off x="1728073" y="4137422"/>
            <a:ext cx="6811089" cy="276582"/>
          </a:xfrm>
          <a:prstGeom prst="rect">
            <a:avLst/>
          </a:prstGeom>
          <a:noFill/>
          <a:ln/>
        </p:spPr>
        <p:txBody>
          <a:bodyPr wrap="none" rtlCol="0" anchor="t"/>
          <a:lstStyle/>
          <a:p>
            <a:pPr algn="l" indent="0" marL="0">
              <a:lnSpc>
                <a:spcPts val="2177"/>
              </a:lnSpc>
              <a:buNone/>
            </a:pPr>
            <a:r>
              <a:rPr lang="en-US" sz="1361" dirty="0">
                <a:solidFill>
                  <a:srgbClr val="DAD8E9"/>
                </a:solidFill>
                <a:latin typeface="Mukta" pitchFamily="34" charset="0"/>
                <a:ea typeface="Mukta" pitchFamily="34" charset="-122"/>
                <a:cs typeface="Mukta" pitchFamily="34" charset="-120"/>
              </a:rPr>
              <a:t>The difference between the predictions and true labels is calculated as the loss.</a:t>
            </a:r>
            <a:endParaRPr lang="en-US" sz="1361" dirty="0"/>
          </a:p>
        </p:txBody>
      </p:sp>
      <p:pic>
        <p:nvPicPr>
          <p:cNvPr id="13" name="Image 4" descr="preencoded.png">    </p:cNvPr>
          <p:cNvPicPr>
            <a:picLocks noChangeAspect="1"/>
          </p:cNvPicPr>
          <p:nvPr/>
        </p:nvPicPr>
        <p:blipFill>
          <a:blip r:embed="rId5"/>
          <a:stretch>
            <a:fillRect/>
          </a:stretch>
        </p:blipFill>
        <p:spPr>
          <a:xfrm>
            <a:off x="604837" y="5003602"/>
            <a:ext cx="864037" cy="1382554"/>
          </a:xfrm>
          <a:prstGeom prst="rect">
            <a:avLst/>
          </a:prstGeom>
        </p:spPr>
      </p:pic>
      <p:sp>
        <p:nvSpPr>
          <p:cNvPr id="14" name="Text 7"/>
          <p:cNvSpPr/>
          <p:nvPr/>
        </p:nvSpPr>
        <p:spPr>
          <a:xfrm>
            <a:off x="1728073" y="5176361"/>
            <a:ext cx="1920240" cy="240030"/>
          </a:xfrm>
          <a:prstGeom prst="rect">
            <a:avLst/>
          </a:prstGeom>
          <a:noFill/>
          <a:ln/>
        </p:spPr>
        <p:txBody>
          <a:bodyPr wrap="none" rtlCol="0" anchor="t"/>
          <a:lstStyle/>
          <a:p>
            <a:pPr algn="l" indent="0" marL="0">
              <a:lnSpc>
                <a:spcPts val="1890"/>
              </a:lnSpc>
              <a:buNone/>
            </a:pPr>
            <a:r>
              <a:rPr lang="en-US" sz="1512" dirty="0">
                <a:solidFill>
                  <a:srgbClr val="DAD8E9"/>
                </a:solidFill>
                <a:latin typeface="Prompt" pitchFamily="34" charset="0"/>
                <a:ea typeface="Prompt" pitchFamily="34" charset="-122"/>
                <a:cs typeface="Prompt" pitchFamily="34" charset="-120"/>
              </a:rPr>
              <a:t>Backpropagation</a:t>
            </a:r>
            <a:endParaRPr lang="en-US" sz="1512" dirty="0"/>
          </a:p>
        </p:txBody>
      </p:sp>
      <p:sp>
        <p:nvSpPr>
          <p:cNvPr id="15" name="Text 8"/>
          <p:cNvSpPr/>
          <p:nvPr/>
        </p:nvSpPr>
        <p:spPr>
          <a:xfrm>
            <a:off x="1728073" y="5519976"/>
            <a:ext cx="6811089" cy="276582"/>
          </a:xfrm>
          <a:prstGeom prst="rect">
            <a:avLst/>
          </a:prstGeom>
          <a:noFill/>
          <a:ln/>
        </p:spPr>
        <p:txBody>
          <a:bodyPr wrap="none" rtlCol="0" anchor="t"/>
          <a:lstStyle/>
          <a:p>
            <a:pPr algn="l" indent="0" marL="0">
              <a:lnSpc>
                <a:spcPts val="2177"/>
              </a:lnSpc>
              <a:buNone/>
            </a:pPr>
            <a:r>
              <a:rPr lang="en-US" sz="1361" dirty="0">
                <a:solidFill>
                  <a:srgbClr val="DAD8E9"/>
                </a:solidFill>
                <a:latin typeface="Mukta" pitchFamily="34" charset="0"/>
                <a:ea typeface="Mukta" pitchFamily="34" charset="-122"/>
                <a:cs typeface="Mukta" pitchFamily="34" charset="-120"/>
              </a:rPr>
              <a:t>The loss is propagated back through the network to update the weights.</a:t>
            </a:r>
            <a:endParaRPr lang="en-US" sz="1361" dirty="0"/>
          </a:p>
        </p:txBody>
      </p:sp>
      <p:pic>
        <p:nvPicPr>
          <p:cNvPr id="16" name="Image 5" descr="preencoded.png">    </p:cNvPr>
          <p:cNvPicPr>
            <a:picLocks noChangeAspect="1"/>
          </p:cNvPicPr>
          <p:nvPr/>
        </p:nvPicPr>
        <p:blipFill>
          <a:blip r:embed="rId6"/>
          <a:stretch>
            <a:fillRect/>
          </a:stretch>
        </p:blipFill>
        <p:spPr>
          <a:xfrm>
            <a:off x="604837" y="6386155"/>
            <a:ext cx="864037" cy="1382554"/>
          </a:xfrm>
          <a:prstGeom prst="rect">
            <a:avLst/>
          </a:prstGeom>
        </p:spPr>
      </p:pic>
      <p:sp>
        <p:nvSpPr>
          <p:cNvPr id="17" name="Text 9"/>
          <p:cNvSpPr/>
          <p:nvPr/>
        </p:nvSpPr>
        <p:spPr>
          <a:xfrm>
            <a:off x="1728073" y="6558915"/>
            <a:ext cx="1920240" cy="240030"/>
          </a:xfrm>
          <a:prstGeom prst="rect">
            <a:avLst/>
          </a:prstGeom>
          <a:noFill/>
          <a:ln/>
        </p:spPr>
        <p:txBody>
          <a:bodyPr wrap="none" rtlCol="0" anchor="t"/>
          <a:lstStyle/>
          <a:p>
            <a:pPr algn="l" indent="0" marL="0">
              <a:lnSpc>
                <a:spcPts val="1890"/>
              </a:lnSpc>
              <a:buNone/>
            </a:pPr>
            <a:r>
              <a:rPr lang="en-US" sz="1512" dirty="0">
                <a:solidFill>
                  <a:srgbClr val="DAD8E9"/>
                </a:solidFill>
                <a:latin typeface="Prompt" pitchFamily="34" charset="0"/>
                <a:ea typeface="Prompt" pitchFamily="34" charset="-122"/>
                <a:cs typeface="Prompt" pitchFamily="34" charset="-120"/>
              </a:rPr>
              <a:t>Weight Update</a:t>
            </a:r>
            <a:endParaRPr lang="en-US" sz="1512" dirty="0"/>
          </a:p>
        </p:txBody>
      </p:sp>
      <p:sp>
        <p:nvSpPr>
          <p:cNvPr id="18" name="Text 10"/>
          <p:cNvSpPr/>
          <p:nvPr/>
        </p:nvSpPr>
        <p:spPr>
          <a:xfrm>
            <a:off x="1728073" y="6902529"/>
            <a:ext cx="6811089" cy="276582"/>
          </a:xfrm>
          <a:prstGeom prst="rect">
            <a:avLst/>
          </a:prstGeom>
          <a:noFill/>
          <a:ln/>
        </p:spPr>
        <p:txBody>
          <a:bodyPr wrap="none" rtlCol="0" anchor="t"/>
          <a:lstStyle/>
          <a:p>
            <a:pPr algn="l" indent="0" marL="0">
              <a:lnSpc>
                <a:spcPts val="2177"/>
              </a:lnSpc>
              <a:buNone/>
            </a:pPr>
            <a:r>
              <a:rPr lang="en-US" sz="1361" dirty="0">
                <a:solidFill>
                  <a:srgbClr val="DAD8E9"/>
                </a:solidFill>
                <a:latin typeface="Mukta" pitchFamily="34" charset="0"/>
                <a:ea typeface="Mukta" pitchFamily="34" charset="-122"/>
                <a:cs typeface="Mukta" pitchFamily="34" charset="-120"/>
              </a:rPr>
              <a:t>The weights are adjusted according to the optimization algorithm to minimize the loss.</a:t>
            </a:r>
            <a:endParaRPr lang="en-US" sz="1361" dirty="0"/>
          </a:p>
        </p:txBody>
      </p:sp>
      <p:pic>
        <p:nvPicPr>
          <p:cNvPr id="19"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11279" y="893088"/>
            <a:ext cx="7721441" cy="1128951"/>
          </a:xfrm>
          <a:prstGeom prst="rect">
            <a:avLst/>
          </a:prstGeom>
          <a:noFill/>
          <a:ln/>
        </p:spPr>
        <p:txBody>
          <a:bodyPr wrap="square" rtlCol="0" anchor="t"/>
          <a:lstStyle/>
          <a:p>
            <a:pPr indent="0" marL="0">
              <a:lnSpc>
                <a:spcPts val="4445"/>
              </a:lnSpc>
              <a:buNone/>
            </a:pPr>
            <a:r>
              <a:rPr lang="en-US" sz="3556" dirty="0">
                <a:solidFill>
                  <a:srgbClr val="C6BFEE"/>
                </a:solidFill>
                <a:latin typeface="Prompt" pitchFamily="34" charset="0"/>
                <a:ea typeface="Prompt" pitchFamily="34" charset="-122"/>
                <a:cs typeface="Prompt" pitchFamily="34" charset="-120"/>
              </a:rPr>
              <a:t>Evaluation and Performance Metrics</a:t>
            </a:r>
            <a:endParaRPr lang="en-US" sz="3556" dirty="0"/>
          </a:p>
        </p:txBody>
      </p:sp>
      <p:sp>
        <p:nvSpPr>
          <p:cNvPr id="6" name="Text 2"/>
          <p:cNvSpPr/>
          <p:nvPr/>
        </p:nvSpPr>
        <p:spPr>
          <a:xfrm>
            <a:off x="711279" y="2326838"/>
            <a:ext cx="7721441" cy="975479"/>
          </a:xfrm>
          <a:prstGeom prst="rect">
            <a:avLst/>
          </a:prstGeom>
          <a:noFill/>
          <a:ln/>
        </p:spPr>
        <p:txBody>
          <a:bodyPr wrap="square" rtlCol="0" anchor="t"/>
          <a:lstStyle/>
          <a:p>
            <a:pPr indent="0" marL="0">
              <a:lnSpc>
                <a:spcPts val="2560"/>
              </a:lnSpc>
              <a:buNone/>
            </a:pPr>
            <a:r>
              <a:rPr lang="en-US" sz="1600" dirty="0">
                <a:solidFill>
                  <a:srgbClr val="DAD8E9"/>
                </a:solidFill>
                <a:latin typeface="Mukta" pitchFamily="34" charset="0"/>
                <a:ea typeface="Mukta" pitchFamily="34" charset="-122"/>
                <a:cs typeface="Mukta" pitchFamily="34" charset="-120"/>
              </a:rPr>
              <a:t>After training, the model's performance must be evaluated using appropriate metrics to assess its accuracy and generalization ability. Metrics like accuracy, precision, recall, and F1-score are used to gauge the model's effectiveness in classifying digits correctly.</a:t>
            </a:r>
            <a:endParaRPr lang="en-US" sz="1600" dirty="0"/>
          </a:p>
        </p:txBody>
      </p:sp>
      <p:sp>
        <p:nvSpPr>
          <p:cNvPr id="7" name="Shape 3"/>
          <p:cNvSpPr/>
          <p:nvPr/>
        </p:nvSpPr>
        <p:spPr>
          <a:xfrm>
            <a:off x="711279" y="3530918"/>
            <a:ext cx="3759160" cy="1801177"/>
          </a:xfrm>
          <a:prstGeom prst="roundRect">
            <a:avLst>
              <a:gd name="adj" fmla="val 4739"/>
            </a:avLst>
          </a:prstGeom>
          <a:solidFill>
            <a:srgbClr val="542C49"/>
          </a:solidFill>
          <a:ln w="7620">
            <a:solidFill>
              <a:srgbClr val="6D4562"/>
            </a:solidFill>
            <a:prstDash val="solid"/>
          </a:ln>
        </p:spPr>
      </p:sp>
      <p:sp>
        <p:nvSpPr>
          <p:cNvPr id="8" name="Text 4"/>
          <p:cNvSpPr/>
          <p:nvPr/>
        </p:nvSpPr>
        <p:spPr>
          <a:xfrm>
            <a:off x="922020" y="3741658"/>
            <a:ext cx="2258020" cy="282297"/>
          </a:xfrm>
          <a:prstGeom prst="rect">
            <a:avLst/>
          </a:prstGeom>
          <a:noFill/>
          <a:ln/>
        </p:spPr>
        <p:txBody>
          <a:bodyPr wrap="none" rtlCol="0" anchor="t"/>
          <a:lstStyle/>
          <a:p>
            <a:pPr indent="0" marL="0">
              <a:lnSpc>
                <a:spcPts val="2223"/>
              </a:lnSpc>
              <a:buNone/>
            </a:pPr>
            <a:r>
              <a:rPr lang="en-US" sz="1778" dirty="0">
                <a:solidFill>
                  <a:srgbClr val="DAD8E9"/>
                </a:solidFill>
                <a:latin typeface="Prompt" pitchFamily="34" charset="0"/>
                <a:ea typeface="Prompt" pitchFamily="34" charset="-122"/>
                <a:cs typeface="Prompt" pitchFamily="34" charset="-120"/>
              </a:rPr>
              <a:t>Accuracy</a:t>
            </a:r>
            <a:endParaRPr lang="en-US" sz="1778" dirty="0"/>
          </a:p>
        </p:txBody>
      </p:sp>
      <p:sp>
        <p:nvSpPr>
          <p:cNvPr id="9" name="Text 5"/>
          <p:cNvSpPr/>
          <p:nvPr/>
        </p:nvSpPr>
        <p:spPr>
          <a:xfrm>
            <a:off x="922020" y="4145875"/>
            <a:ext cx="3337679" cy="650319"/>
          </a:xfrm>
          <a:prstGeom prst="rect">
            <a:avLst/>
          </a:prstGeom>
          <a:noFill/>
          <a:ln/>
        </p:spPr>
        <p:txBody>
          <a:bodyPr wrap="square" rtlCol="0" anchor="t"/>
          <a:lstStyle/>
          <a:p>
            <a:pPr indent="0" marL="0">
              <a:lnSpc>
                <a:spcPts val="2560"/>
              </a:lnSpc>
              <a:buNone/>
            </a:pPr>
            <a:r>
              <a:rPr lang="en-US" sz="1600" dirty="0">
                <a:solidFill>
                  <a:srgbClr val="DAD8E9"/>
                </a:solidFill>
                <a:latin typeface="Mukta" pitchFamily="34" charset="0"/>
                <a:ea typeface="Mukta" pitchFamily="34" charset="-122"/>
                <a:cs typeface="Mukta" pitchFamily="34" charset="-120"/>
              </a:rPr>
              <a:t>The proportion of correctly classified digits to the total number of digits.</a:t>
            </a:r>
            <a:endParaRPr lang="en-US" sz="1600" dirty="0"/>
          </a:p>
        </p:txBody>
      </p:sp>
      <p:sp>
        <p:nvSpPr>
          <p:cNvPr id="10" name="Shape 6"/>
          <p:cNvSpPr/>
          <p:nvPr/>
        </p:nvSpPr>
        <p:spPr>
          <a:xfrm>
            <a:off x="4673560" y="3530918"/>
            <a:ext cx="3759160" cy="1801177"/>
          </a:xfrm>
          <a:prstGeom prst="roundRect">
            <a:avLst>
              <a:gd name="adj" fmla="val 4739"/>
            </a:avLst>
          </a:prstGeom>
          <a:solidFill>
            <a:srgbClr val="542C49"/>
          </a:solidFill>
          <a:ln w="7620">
            <a:solidFill>
              <a:srgbClr val="6D4562"/>
            </a:solidFill>
            <a:prstDash val="solid"/>
          </a:ln>
        </p:spPr>
      </p:sp>
      <p:sp>
        <p:nvSpPr>
          <p:cNvPr id="11" name="Text 7"/>
          <p:cNvSpPr/>
          <p:nvPr/>
        </p:nvSpPr>
        <p:spPr>
          <a:xfrm>
            <a:off x="4884301" y="3741658"/>
            <a:ext cx="2258020" cy="282297"/>
          </a:xfrm>
          <a:prstGeom prst="rect">
            <a:avLst/>
          </a:prstGeom>
          <a:noFill/>
          <a:ln/>
        </p:spPr>
        <p:txBody>
          <a:bodyPr wrap="none" rtlCol="0" anchor="t"/>
          <a:lstStyle/>
          <a:p>
            <a:pPr indent="0" marL="0">
              <a:lnSpc>
                <a:spcPts val="2223"/>
              </a:lnSpc>
              <a:buNone/>
            </a:pPr>
            <a:r>
              <a:rPr lang="en-US" sz="1778" dirty="0">
                <a:solidFill>
                  <a:srgbClr val="DAD8E9"/>
                </a:solidFill>
                <a:latin typeface="Prompt" pitchFamily="34" charset="0"/>
                <a:ea typeface="Prompt" pitchFamily="34" charset="-122"/>
                <a:cs typeface="Prompt" pitchFamily="34" charset="-120"/>
              </a:rPr>
              <a:t>Precision</a:t>
            </a:r>
            <a:endParaRPr lang="en-US" sz="1778" dirty="0"/>
          </a:p>
        </p:txBody>
      </p:sp>
      <p:sp>
        <p:nvSpPr>
          <p:cNvPr id="12" name="Text 8"/>
          <p:cNvSpPr/>
          <p:nvPr/>
        </p:nvSpPr>
        <p:spPr>
          <a:xfrm>
            <a:off x="4884301" y="4145875"/>
            <a:ext cx="3337679" cy="975479"/>
          </a:xfrm>
          <a:prstGeom prst="rect">
            <a:avLst/>
          </a:prstGeom>
          <a:noFill/>
          <a:ln/>
        </p:spPr>
        <p:txBody>
          <a:bodyPr wrap="square" rtlCol="0" anchor="t"/>
          <a:lstStyle/>
          <a:p>
            <a:pPr indent="0" marL="0">
              <a:lnSpc>
                <a:spcPts val="2560"/>
              </a:lnSpc>
              <a:buNone/>
            </a:pPr>
            <a:r>
              <a:rPr lang="en-US" sz="1600" dirty="0">
                <a:solidFill>
                  <a:srgbClr val="DAD8E9"/>
                </a:solidFill>
                <a:latin typeface="Mukta" pitchFamily="34" charset="0"/>
                <a:ea typeface="Mukta" pitchFamily="34" charset="-122"/>
                <a:cs typeface="Mukta" pitchFamily="34" charset="-120"/>
              </a:rPr>
              <a:t>The proportion of correctly classified digits among those predicted as a specific digit.</a:t>
            </a:r>
            <a:endParaRPr lang="en-US" sz="1600" dirty="0"/>
          </a:p>
        </p:txBody>
      </p:sp>
      <p:sp>
        <p:nvSpPr>
          <p:cNvPr id="13" name="Shape 9"/>
          <p:cNvSpPr/>
          <p:nvPr/>
        </p:nvSpPr>
        <p:spPr>
          <a:xfrm>
            <a:off x="711279" y="5535216"/>
            <a:ext cx="3759160" cy="1801177"/>
          </a:xfrm>
          <a:prstGeom prst="roundRect">
            <a:avLst>
              <a:gd name="adj" fmla="val 4739"/>
            </a:avLst>
          </a:prstGeom>
          <a:solidFill>
            <a:srgbClr val="542C49"/>
          </a:solidFill>
          <a:ln w="7620">
            <a:solidFill>
              <a:srgbClr val="6D4562"/>
            </a:solidFill>
            <a:prstDash val="solid"/>
          </a:ln>
        </p:spPr>
      </p:sp>
      <p:sp>
        <p:nvSpPr>
          <p:cNvPr id="14" name="Text 10"/>
          <p:cNvSpPr/>
          <p:nvPr/>
        </p:nvSpPr>
        <p:spPr>
          <a:xfrm>
            <a:off x="922020" y="5745956"/>
            <a:ext cx="2258020" cy="282297"/>
          </a:xfrm>
          <a:prstGeom prst="rect">
            <a:avLst/>
          </a:prstGeom>
          <a:noFill/>
          <a:ln/>
        </p:spPr>
        <p:txBody>
          <a:bodyPr wrap="none" rtlCol="0" anchor="t"/>
          <a:lstStyle/>
          <a:p>
            <a:pPr indent="0" marL="0">
              <a:lnSpc>
                <a:spcPts val="2223"/>
              </a:lnSpc>
              <a:buNone/>
            </a:pPr>
            <a:r>
              <a:rPr lang="en-US" sz="1778" dirty="0">
                <a:solidFill>
                  <a:srgbClr val="DAD8E9"/>
                </a:solidFill>
                <a:latin typeface="Prompt" pitchFamily="34" charset="0"/>
                <a:ea typeface="Prompt" pitchFamily="34" charset="-122"/>
                <a:cs typeface="Prompt" pitchFamily="34" charset="-120"/>
              </a:rPr>
              <a:t>Recall</a:t>
            </a:r>
            <a:endParaRPr lang="en-US" sz="1778" dirty="0"/>
          </a:p>
        </p:txBody>
      </p:sp>
      <p:sp>
        <p:nvSpPr>
          <p:cNvPr id="15" name="Text 11"/>
          <p:cNvSpPr/>
          <p:nvPr/>
        </p:nvSpPr>
        <p:spPr>
          <a:xfrm>
            <a:off x="922020" y="6150173"/>
            <a:ext cx="3337679" cy="975479"/>
          </a:xfrm>
          <a:prstGeom prst="rect">
            <a:avLst/>
          </a:prstGeom>
          <a:noFill/>
          <a:ln/>
        </p:spPr>
        <p:txBody>
          <a:bodyPr wrap="square" rtlCol="0" anchor="t"/>
          <a:lstStyle/>
          <a:p>
            <a:pPr indent="0" marL="0">
              <a:lnSpc>
                <a:spcPts val="2560"/>
              </a:lnSpc>
              <a:buNone/>
            </a:pPr>
            <a:r>
              <a:rPr lang="en-US" sz="1600" dirty="0">
                <a:solidFill>
                  <a:srgbClr val="DAD8E9"/>
                </a:solidFill>
                <a:latin typeface="Mukta" pitchFamily="34" charset="0"/>
                <a:ea typeface="Mukta" pitchFamily="34" charset="-122"/>
                <a:cs typeface="Mukta" pitchFamily="34" charset="-120"/>
              </a:rPr>
              <a:t>The proportion of correctly classified digits among all instances of a specific digit.</a:t>
            </a:r>
            <a:endParaRPr lang="en-US" sz="1600" dirty="0"/>
          </a:p>
        </p:txBody>
      </p:sp>
      <p:sp>
        <p:nvSpPr>
          <p:cNvPr id="16" name="Shape 12"/>
          <p:cNvSpPr/>
          <p:nvPr/>
        </p:nvSpPr>
        <p:spPr>
          <a:xfrm>
            <a:off x="4673560" y="5535216"/>
            <a:ext cx="3759160" cy="1801177"/>
          </a:xfrm>
          <a:prstGeom prst="roundRect">
            <a:avLst>
              <a:gd name="adj" fmla="val 4739"/>
            </a:avLst>
          </a:prstGeom>
          <a:solidFill>
            <a:srgbClr val="542C49"/>
          </a:solidFill>
          <a:ln w="7620">
            <a:solidFill>
              <a:srgbClr val="6D4562"/>
            </a:solidFill>
            <a:prstDash val="solid"/>
          </a:ln>
        </p:spPr>
      </p:sp>
      <p:sp>
        <p:nvSpPr>
          <p:cNvPr id="17" name="Text 13"/>
          <p:cNvSpPr/>
          <p:nvPr/>
        </p:nvSpPr>
        <p:spPr>
          <a:xfrm>
            <a:off x="4884301" y="5745956"/>
            <a:ext cx="2258020" cy="282297"/>
          </a:xfrm>
          <a:prstGeom prst="rect">
            <a:avLst/>
          </a:prstGeom>
          <a:noFill/>
          <a:ln/>
        </p:spPr>
        <p:txBody>
          <a:bodyPr wrap="none" rtlCol="0" anchor="t"/>
          <a:lstStyle/>
          <a:p>
            <a:pPr indent="0" marL="0">
              <a:lnSpc>
                <a:spcPts val="2223"/>
              </a:lnSpc>
              <a:buNone/>
            </a:pPr>
            <a:r>
              <a:rPr lang="en-US" sz="1778" dirty="0">
                <a:solidFill>
                  <a:srgbClr val="DAD8E9"/>
                </a:solidFill>
                <a:latin typeface="Prompt" pitchFamily="34" charset="0"/>
                <a:ea typeface="Prompt" pitchFamily="34" charset="-122"/>
                <a:cs typeface="Prompt" pitchFamily="34" charset="-120"/>
              </a:rPr>
              <a:t>F1-score</a:t>
            </a:r>
            <a:endParaRPr lang="en-US" sz="1778" dirty="0"/>
          </a:p>
        </p:txBody>
      </p:sp>
      <p:sp>
        <p:nvSpPr>
          <p:cNvPr id="18" name="Text 14"/>
          <p:cNvSpPr/>
          <p:nvPr/>
        </p:nvSpPr>
        <p:spPr>
          <a:xfrm>
            <a:off x="4884301" y="6150173"/>
            <a:ext cx="3337679" cy="975479"/>
          </a:xfrm>
          <a:prstGeom prst="rect">
            <a:avLst/>
          </a:prstGeom>
          <a:noFill/>
          <a:ln/>
        </p:spPr>
        <p:txBody>
          <a:bodyPr wrap="square" rtlCol="0" anchor="t"/>
          <a:lstStyle/>
          <a:p>
            <a:pPr indent="0" marL="0">
              <a:lnSpc>
                <a:spcPts val="2560"/>
              </a:lnSpc>
              <a:buNone/>
            </a:pPr>
            <a:r>
              <a:rPr lang="en-US" sz="1600" dirty="0">
                <a:solidFill>
                  <a:srgbClr val="DAD8E9"/>
                </a:solidFill>
                <a:latin typeface="Mukta" pitchFamily="34" charset="0"/>
                <a:ea typeface="Mukta" pitchFamily="34" charset="-122"/>
                <a:cs typeface="Mukta" pitchFamily="34" charset="-120"/>
              </a:rPr>
              <a:t>A harmonic mean of precision and recall, providing a balanced measure of performance.</a:t>
            </a:r>
            <a:endParaRPr lang="en-US" sz="1600"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04837" y="877372"/>
            <a:ext cx="6236970" cy="480060"/>
          </a:xfrm>
          <a:prstGeom prst="rect">
            <a:avLst/>
          </a:prstGeom>
          <a:noFill/>
          <a:ln/>
        </p:spPr>
        <p:txBody>
          <a:bodyPr wrap="none" rtlCol="0" anchor="t"/>
          <a:lstStyle/>
          <a:p>
            <a:pPr indent="0" marL="0">
              <a:lnSpc>
                <a:spcPts val="3780"/>
              </a:lnSpc>
              <a:buNone/>
            </a:pPr>
            <a:r>
              <a:rPr lang="en-US" sz="3024" dirty="0">
                <a:solidFill>
                  <a:srgbClr val="C6BFEE"/>
                </a:solidFill>
                <a:latin typeface="Prompt" pitchFamily="34" charset="0"/>
                <a:ea typeface="Prompt" pitchFamily="34" charset="-122"/>
                <a:cs typeface="Prompt" pitchFamily="34" charset="-120"/>
              </a:rPr>
              <a:t>Conclusion and Future Directions</a:t>
            </a:r>
            <a:endParaRPr lang="en-US" sz="3024" dirty="0"/>
          </a:p>
        </p:txBody>
      </p:sp>
      <p:sp>
        <p:nvSpPr>
          <p:cNvPr id="6" name="Text 2"/>
          <p:cNvSpPr/>
          <p:nvPr/>
        </p:nvSpPr>
        <p:spPr>
          <a:xfrm>
            <a:off x="604837" y="1616631"/>
            <a:ext cx="7934325" cy="829747"/>
          </a:xfrm>
          <a:prstGeom prst="rect">
            <a:avLst/>
          </a:prstGeom>
          <a:noFill/>
          <a:ln/>
        </p:spPr>
        <p:txBody>
          <a:bodyPr wrap="square" rtlCol="0" anchor="t"/>
          <a:lstStyle/>
          <a:p>
            <a:pPr indent="0" marL="0">
              <a:lnSpc>
                <a:spcPts val="2177"/>
              </a:lnSpc>
              <a:buNone/>
            </a:pPr>
            <a:r>
              <a:rPr lang="en-US" sz="1361" dirty="0">
                <a:solidFill>
                  <a:srgbClr val="DAD8E9"/>
                </a:solidFill>
                <a:latin typeface="Mukta" pitchFamily="34" charset="0"/>
                <a:ea typeface="Mukta" pitchFamily="34" charset="-122"/>
                <a:cs typeface="Mukta" pitchFamily="34" charset="-120"/>
              </a:rPr>
              <a:t>The digit recognition system developed in this project demonstrates the potential of CNNs for solving complex image processing tasks. Future work could involve exploring more complex architectures, experimenting with different optimization strategies, and applying the model to real-world scenarios.</a:t>
            </a:r>
            <a:endParaRPr lang="en-US" sz="1361" dirty="0"/>
          </a:p>
        </p:txBody>
      </p:sp>
      <p:pic>
        <p:nvPicPr>
          <p:cNvPr id="7" name="Image 2" descr="preencoded.png">    </p:cNvPr>
          <p:cNvPicPr>
            <a:picLocks noChangeAspect="1"/>
          </p:cNvPicPr>
          <p:nvPr/>
        </p:nvPicPr>
        <p:blipFill>
          <a:blip r:embed="rId3"/>
          <a:stretch>
            <a:fillRect/>
          </a:stretch>
        </p:blipFill>
        <p:spPr>
          <a:xfrm>
            <a:off x="604837" y="2640687"/>
            <a:ext cx="431959" cy="431959"/>
          </a:xfrm>
          <a:prstGeom prst="rect">
            <a:avLst/>
          </a:prstGeom>
        </p:spPr>
      </p:pic>
      <p:sp>
        <p:nvSpPr>
          <p:cNvPr id="8" name="Text 3"/>
          <p:cNvSpPr/>
          <p:nvPr/>
        </p:nvSpPr>
        <p:spPr>
          <a:xfrm>
            <a:off x="604837" y="3245406"/>
            <a:ext cx="2216587" cy="240030"/>
          </a:xfrm>
          <a:prstGeom prst="rect">
            <a:avLst/>
          </a:prstGeom>
          <a:noFill/>
          <a:ln/>
        </p:spPr>
        <p:txBody>
          <a:bodyPr wrap="none" rtlCol="0" anchor="t"/>
          <a:lstStyle/>
          <a:p>
            <a:pPr algn="l" indent="0" marL="0">
              <a:lnSpc>
                <a:spcPts val="1890"/>
              </a:lnSpc>
              <a:buNone/>
            </a:pPr>
            <a:r>
              <a:rPr lang="en-US" sz="1512" dirty="0">
                <a:solidFill>
                  <a:srgbClr val="DAD8E9"/>
                </a:solidFill>
                <a:latin typeface="Prompt" pitchFamily="34" charset="0"/>
                <a:ea typeface="Prompt" pitchFamily="34" charset="-122"/>
                <a:cs typeface="Prompt" pitchFamily="34" charset="-120"/>
              </a:rPr>
              <a:t>Improved Architectures</a:t>
            </a:r>
            <a:endParaRPr lang="en-US" sz="1512" dirty="0"/>
          </a:p>
        </p:txBody>
      </p:sp>
      <p:sp>
        <p:nvSpPr>
          <p:cNvPr id="9" name="Text 4"/>
          <p:cNvSpPr/>
          <p:nvPr/>
        </p:nvSpPr>
        <p:spPr>
          <a:xfrm>
            <a:off x="604837" y="3589020"/>
            <a:ext cx="7934325" cy="276582"/>
          </a:xfrm>
          <a:prstGeom prst="rect">
            <a:avLst/>
          </a:prstGeom>
          <a:noFill/>
          <a:ln/>
        </p:spPr>
        <p:txBody>
          <a:bodyPr wrap="none" rtlCol="0" anchor="t"/>
          <a:lstStyle/>
          <a:p>
            <a:pPr algn="l" indent="0" marL="0">
              <a:lnSpc>
                <a:spcPts val="2177"/>
              </a:lnSpc>
              <a:buNone/>
            </a:pPr>
            <a:r>
              <a:rPr lang="en-US" sz="1361" dirty="0">
                <a:solidFill>
                  <a:srgbClr val="DAD8E9"/>
                </a:solidFill>
                <a:latin typeface="Mukta" pitchFamily="34" charset="0"/>
                <a:ea typeface="Mukta" pitchFamily="34" charset="-122"/>
                <a:cs typeface="Mukta" pitchFamily="34" charset="-120"/>
              </a:rPr>
              <a:t>Exploring deeper networks or incorporating residual connections for improved performance.</a:t>
            </a:r>
            <a:endParaRPr lang="en-US" sz="1361" dirty="0"/>
          </a:p>
        </p:txBody>
      </p:sp>
      <p:pic>
        <p:nvPicPr>
          <p:cNvPr id="10" name="Image 3" descr="preencoded.png">    </p:cNvPr>
          <p:cNvPicPr>
            <a:picLocks noChangeAspect="1"/>
          </p:cNvPicPr>
          <p:nvPr/>
        </p:nvPicPr>
        <p:blipFill>
          <a:blip r:embed="rId4"/>
          <a:stretch>
            <a:fillRect/>
          </a:stretch>
        </p:blipFill>
        <p:spPr>
          <a:xfrm>
            <a:off x="604837" y="4384000"/>
            <a:ext cx="431959" cy="431959"/>
          </a:xfrm>
          <a:prstGeom prst="rect">
            <a:avLst/>
          </a:prstGeom>
        </p:spPr>
      </p:pic>
      <p:sp>
        <p:nvSpPr>
          <p:cNvPr id="11" name="Text 5"/>
          <p:cNvSpPr/>
          <p:nvPr/>
        </p:nvSpPr>
        <p:spPr>
          <a:xfrm>
            <a:off x="604837" y="4988719"/>
            <a:ext cx="1920240" cy="240030"/>
          </a:xfrm>
          <a:prstGeom prst="rect">
            <a:avLst/>
          </a:prstGeom>
          <a:noFill/>
          <a:ln/>
        </p:spPr>
        <p:txBody>
          <a:bodyPr wrap="none" rtlCol="0" anchor="t"/>
          <a:lstStyle/>
          <a:p>
            <a:pPr algn="l" indent="0" marL="0">
              <a:lnSpc>
                <a:spcPts val="1890"/>
              </a:lnSpc>
              <a:buNone/>
            </a:pPr>
            <a:r>
              <a:rPr lang="en-US" sz="1512" dirty="0">
                <a:solidFill>
                  <a:srgbClr val="DAD8E9"/>
                </a:solidFill>
                <a:latin typeface="Prompt" pitchFamily="34" charset="0"/>
                <a:ea typeface="Prompt" pitchFamily="34" charset="-122"/>
                <a:cs typeface="Prompt" pitchFamily="34" charset="-120"/>
              </a:rPr>
              <a:t>Larger Datasets</a:t>
            </a:r>
            <a:endParaRPr lang="en-US" sz="1512" dirty="0"/>
          </a:p>
        </p:txBody>
      </p:sp>
      <p:sp>
        <p:nvSpPr>
          <p:cNvPr id="12" name="Text 6"/>
          <p:cNvSpPr/>
          <p:nvPr/>
        </p:nvSpPr>
        <p:spPr>
          <a:xfrm>
            <a:off x="604837" y="5332333"/>
            <a:ext cx="7934325" cy="276582"/>
          </a:xfrm>
          <a:prstGeom prst="rect">
            <a:avLst/>
          </a:prstGeom>
          <a:noFill/>
          <a:ln/>
        </p:spPr>
        <p:txBody>
          <a:bodyPr wrap="none" rtlCol="0" anchor="t"/>
          <a:lstStyle/>
          <a:p>
            <a:pPr algn="l" indent="0" marL="0">
              <a:lnSpc>
                <a:spcPts val="2177"/>
              </a:lnSpc>
              <a:buNone/>
            </a:pPr>
            <a:r>
              <a:rPr lang="en-US" sz="1361" dirty="0">
                <a:solidFill>
                  <a:srgbClr val="DAD8E9"/>
                </a:solidFill>
                <a:latin typeface="Mukta" pitchFamily="34" charset="0"/>
                <a:ea typeface="Mukta" pitchFamily="34" charset="-122"/>
                <a:cs typeface="Mukta" pitchFamily="34" charset="-120"/>
              </a:rPr>
              <a:t>Training on larger and more diverse datasets to enhance the model's generalization ability.</a:t>
            </a:r>
            <a:endParaRPr lang="en-US" sz="1361" dirty="0"/>
          </a:p>
        </p:txBody>
      </p:sp>
      <p:pic>
        <p:nvPicPr>
          <p:cNvPr id="13" name="Image 4" descr="preencoded.png">    </p:cNvPr>
          <p:cNvPicPr>
            <a:picLocks noChangeAspect="1"/>
          </p:cNvPicPr>
          <p:nvPr/>
        </p:nvPicPr>
        <p:blipFill>
          <a:blip r:embed="rId5"/>
          <a:stretch>
            <a:fillRect/>
          </a:stretch>
        </p:blipFill>
        <p:spPr>
          <a:xfrm>
            <a:off x="604837" y="6127313"/>
            <a:ext cx="431959" cy="431959"/>
          </a:xfrm>
          <a:prstGeom prst="rect">
            <a:avLst/>
          </a:prstGeom>
        </p:spPr>
      </p:pic>
      <p:sp>
        <p:nvSpPr>
          <p:cNvPr id="14" name="Text 7"/>
          <p:cNvSpPr/>
          <p:nvPr/>
        </p:nvSpPr>
        <p:spPr>
          <a:xfrm>
            <a:off x="604837" y="6732032"/>
            <a:ext cx="2260044" cy="240030"/>
          </a:xfrm>
          <a:prstGeom prst="rect">
            <a:avLst/>
          </a:prstGeom>
          <a:noFill/>
          <a:ln/>
        </p:spPr>
        <p:txBody>
          <a:bodyPr wrap="none" rtlCol="0" anchor="t"/>
          <a:lstStyle/>
          <a:p>
            <a:pPr algn="l" indent="0" marL="0">
              <a:lnSpc>
                <a:spcPts val="1890"/>
              </a:lnSpc>
              <a:buNone/>
            </a:pPr>
            <a:r>
              <a:rPr lang="en-US" sz="1512" dirty="0">
                <a:solidFill>
                  <a:srgbClr val="DAD8E9"/>
                </a:solidFill>
                <a:latin typeface="Prompt" pitchFamily="34" charset="0"/>
                <a:ea typeface="Prompt" pitchFamily="34" charset="-122"/>
                <a:cs typeface="Prompt" pitchFamily="34" charset="-120"/>
              </a:rPr>
              <a:t>Real-World Applications</a:t>
            </a:r>
            <a:endParaRPr lang="en-US" sz="1512" dirty="0"/>
          </a:p>
        </p:txBody>
      </p:sp>
      <p:sp>
        <p:nvSpPr>
          <p:cNvPr id="15" name="Text 8"/>
          <p:cNvSpPr/>
          <p:nvPr/>
        </p:nvSpPr>
        <p:spPr>
          <a:xfrm>
            <a:off x="604837" y="7075646"/>
            <a:ext cx="7934325" cy="276582"/>
          </a:xfrm>
          <a:prstGeom prst="rect">
            <a:avLst/>
          </a:prstGeom>
          <a:noFill/>
          <a:ln/>
        </p:spPr>
        <p:txBody>
          <a:bodyPr wrap="none" rtlCol="0" anchor="t"/>
          <a:lstStyle/>
          <a:p>
            <a:pPr algn="l" indent="0" marL="0">
              <a:lnSpc>
                <a:spcPts val="2177"/>
              </a:lnSpc>
              <a:buNone/>
            </a:pPr>
            <a:r>
              <a:rPr lang="en-US" sz="1361" dirty="0">
                <a:solidFill>
                  <a:srgbClr val="DAD8E9"/>
                </a:solidFill>
                <a:latin typeface="Mukta" pitchFamily="34" charset="0"/>
                <a:ea typeface="Mukta" pitchFamily="34" charset="-122"/>
                <a:cs typeface="Mukta" pitchFamily="34" charset="-120"/>
              </a:rPr>
              <a:t>Deploying the model for practical uses like document processing, character recognition, or image analysis.</a:t>
            </a:r>
            <a:endParaRPr lang="en-US" sz="1361" dirty="0"/>
          </a:p>
        </p:txBody>
      </p:sp>
      <p:pic>
        <p:nvPicPr>
          <p:cNvPr id="16"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2024-08-25T09:04:52Z</dcterms:created>
  <dcterms:modified xsi:type="dcterms:W3CDTF">2024-08-25T09:04:52Z</dcterms:modified>
</cp:coreProperties>
</file>